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4" r:id="rId3"/>
    <p:sldId id="257" r:id="rId4"/>
    <p:sldId id="258" r:id="rId5"/>
    <p:sldId id="259" r:id="rId6"/>
    <p:sldId id="262" r:id="rId7"/>
    <p:sldId id="269" r:id="rId8"/>
    <p:sldId id="260" r:id="rId9"/>
    <p:sldId id="265" r:id="rId10"/>
    <p:sldId id="261" r:id="rId11"/>
    <p:sldId id="264" r:id="rId12"/>
    <p:sldId id="279" r:id="rId13"/>
    <p:sldId id="280" r:id="rId14"/>
    <p:sldId id="266" r:id="rId15"/>
    <p:sldId id="263" r:id="rId16"/>
    <p:sldId id="283" r:id="rId17"/>
    <p:sldId id="268" r:id="rId18"/>
    <p:sldId id="270" r:id="rId19"/>
    <p:sldId id="281" r:id="rId20"/>
    <p:sldId id="282" r:id="rId21"/>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68" d="100"/>
          <a:sy n="68" d="100"/>
        </p:scale>
        <p:origin x="16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63B7C10-795C-44E1-9524-FE3E41BA4BA1}" type="datetimeFigureOut">
              <a:rPr lang="es-MX" smtClean="0"/>
              <a:t>05/04/2024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D91252C-9164-409D-A0A2-7D16D45F2F9B}" type="slidenum">
              <a:rPr lang="es-MX" smtClean="0"/>
              <a:t>‹Nº›</a:t>
            </a:fld>
            <a:endParaRPr lang="es-MX"/>
          </a:p>
        </p:txBody>
      </p:sp>
    </p:spTree>
    <p:extLst>
      <p:ext uri="{BB962C8B-B14F-4D97-AF65-F5344CB8AC3E}">
        <p14:creationId xmlns:p14="http://schemas.microsoft.com/office/powerpoint/2010/main" val="1051754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63B7C10-795C-44E1-9524-FE3E41BA4BA1}" type="datetimeFigureOut">
              <a:rPr lang="es-MX" smtClean="0"/>
              <a:t>05/04/2024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D91252C-9164-409D-A0A2-7D16D45F2F9B}" type="slidenum">
              <a:rPr lang="es-MX" smtClean="0"/>
              <a:t>‹Nº›</a:t>
            </a:fld>
            <a:endParaRPr lang="es-MX"/>
          </a:p>
        </p:txBody>
      </p:sp>
    </p:spTree>
    <p:extLst>
      <p:ext uri="{BB962C8B-B14F-4D97-AF65-F5344CB8AC3E}">
        <p14:creationId xmlns:p14="http://schemas.microsoft.com/office/powerpoint/2010/main" val="1731117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63B7C10-795C-44E1-9524-FE3E41BA4BA1}" type="datetimeFigureOut">
              <a:rPr lang="es-MX" smtClean="0"/>
              <a:t>05/04/2024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D91252C-9164-409D-A0A2-7D16D45F2F9B}" type="slidenum">
              <a:rPr lang="es-MX" smtClean="0"/>
              <a:t>‹Nº›</a:t>
            </a:fld>
            <a:endParaRPr lang="es-MX"/>
          </a:p>
        </p:txBody>
      </p:sp>
    </p:spTree>
    <p:extLst>
      <p:ext uri="{BB962C8B-B14F-4D97-AF65-F5344CB8AC3E}">
        <p14:creationId xmlns:p14="http://schemas.microsoft.com/office/powerpoint/2010/main" val="1365606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63B7C10-795C-44E1-9524-FE3E41BA4BA1}" type="datetimeFigureOut">
              <a:rPr lang="es-MX" smtClean="0"/>
              <a:t>05/04/2024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D91252C-9164-409D-A0A2-7D16D45F2F9B}" type="slidenum">
              <a:rPr lang="es-MX" smtClean="0"/>
              <a:t>‹Nº›</a:t>
            </a:fld>
            <a:endParaRPr lang="es-MX"/>
          </a:p>
        </p:txBody>
      </p:sp>
    </p:spTree>
    <p:extLst>
      <p:ext uri="{BB962C8B-B14F-4D97-AF65-F5344CB8AC3E}">
        <p14:creationId xmlns:p14="http://schemas.microsoft.com/office/powerpoint/2010/main" val="1624615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63B7C10-795C-44E1-9524-FE3E41BA4BA1}" type="datetimeFigureOut">
              <a:rPr lang="es-MX" smtClean="0"/>
              <a:t>05/04/2024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D91252C-9164-409D-A0A2-7D16D45F2F9B}" type="slidenum">
              <a:rPr lang="es-MX" smtClean="0"/>
              <a:t>‹Nº›</a:t>
            </a:fld>
            <a:endParaRPr lang="es-MX"/>
          </a:p>
        </p:txBody>
      </p:sp>
    </p:spTree>
    <p:extLst>
      <p:ext uri="{BB962C8B-B14F-4D97-AF65-F5344CB8AC3E}">
        <p14:creationId xmlns:p14="http://schemas.microsoft.com/office/powerpoint/2010/main" val="817855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63B7C10-795C-44E1-9524-FE3E41BA4BA1}" type="datetimeFigureOut">
              <a:rPr lang="es-MX" smtClean="0"/>
              <a:t>05/04/2024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D91252C-9164-409D-A0A2-7D16D45F2F9B}" type="slidenum">
              <a:rPr lang="es-MX" smtClean="0"/>
              <a:t>‹Nº›</a:t>
            </a:fld>
            <a:endParaRPr lang="es-MX"/>
          </a:p>
        </p:txBody>
      </p:sp>
    </p:spTree>
    <p:extLst>
      <p:ext uri="{BB962C8B-B14F-4D97-AF65-F5344CB8AC3E}">
        <p14:creationId xmlns:p14="http://schemas.microsoft.com/office/powerpoint/2010/main" val="172362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4453467"/>
            <a:ext cx="2901255" cy="65503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3" y="4453467"/>
            <a:ext cx="2915543" cy="65503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63B7C10-795C-44E1-9524-FE3E41BA4BA1}" type="datetimeFigureOut">
              <a:rPr lang="es-MX" smtClean="0"/>
              <a:t>05/04/2024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2D91252C-9164-409D-A0A2-7D16D45F2F9B}" type="slidenum">
              <a:rPr lang="es-MX" smtClean="0"/>
              <a:t>‹Nº›</a:t>
            </a:fld>
            <a:endParaRPr lang="es-MX"/>
          </a:p>
        </p:txBody>
      </p:sp>
    </p:spTree>
    <p:extLst>
      <p:ext uri="{BB962C8B-B14F-4D97-AF65-F5344CB8AC3E}">
        <p14:creationId xmlns:p14="http://schemas.microsoft.com/office/powerpoint/2010/main" val="3738628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63B7C10-795C-44E1-9524-FE3E41BA4BA1}" type="datetimeFigureOut">
              <a:rPr lang="es-MX" smtClean="0"/>
              <a:t>05/04/2024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2D91252C-9164-409D-A0A2-7D16D45F2F9B}" type="slidenum">
              <a:rPr lang="es-MX" smtClean="0"/>
              <a:t>‹Nº›</a:t>
            </a:fld>
            <a:endParaRPr lang="es-MX"/>
          </a:p>
        </p:txBody>
      </p:sp>
    </p:spTree>
    <p:extLst>
      <p:ext uri="{BB962C8B-B14F-4D97-AF65-F5344CB8AC3E}">
        <p14:creationId xmlns:p14="http://schemas.microsoft.com/office/powerpoint/2010/main" val="1094966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3B7C10-795C-44E1-9524-FE3E41BA4BA1}" type="datetimeFigureOut">
              <a:rPr lang="es-MX" smtClean="0"/>
              <a:t>05/04/2024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2D91252C-9164-409D-A0A2-7D16D45F2F9B}" type="slidenum">
              <a:rPr lang="es-MX" smtClean="0"/>
              <a:t>‹Nº›</a:t>
            </a:fld>
            <a:endParaRPr lang="es-MX"/>
          </a:p>
        </p:txBody>
      </p:sp>
    </p:spTree>
    <p:extLst>
      <p:ext uri="{BB962C8B-B14F-4D97-AF65-F5344CB8AC3E}">
        <p14:creationId xmlns:p14="http://schemas.microsoft.com/office/powerpoint/2010/main" val="2225959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63B7C10-795C-44E1-9524-FE3E41BA4BA1}" type="datetimeFigureOut">
              <a:rPr lang="es-MX" smtClean="0"/>
              <a:t>05/04/2024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D91252C-9164-409D-A0A2-7D16D45F2F9B}" type="slidenum">
              <a:rPr lang="es-MX" smtClean="0"/>
              <a:t>‹Nº›</a:t>
            </a:fld>
            <a:endParaRPr lang="es-MX"/>
          </a:p>
        </p:txBody>
      </p:sp>
    </p:spTree>
    <p:extLst>
      <p:ext uri="{BB962C8B-B14F-4D97-AF65-F5344CB8AC3E}">
        <p14:creationId xmlns:p14="http://schemas.microsoft.com/office/powerpoint/2010/main" val="539881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63B7C10-795C-44E1-9524-FE3E41BA4BA1}" type="datetimeFigureOut">
              <a:rPr lang="es-MX" smtClean="0"/>
              <a:t>05/04/2024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D91252C-9164-409D-A0A2-7D16D45F2F9B}" type="slidenum">
              <a:rPr lang="es-MX" smtClean="0"/>
              <a:t>‹Nº›</a:t>
            </a:fld>
            <a:endParaRPr lang="es-MX"/>
          </a:p>
        </p:txBody>
      </p:sp>
    </p:spTree>
    <p:extLst>
      <p:ext uri="{BB962C8B-B14F-4D97-AF65-F5344CB8AC3E}">
        <p14:creationId xmlns:p14="http://schemas.microsoft.com/office/powerpoint/2010/main" val="2616778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763B7C10-795C-44E1-9524-FE3E41BA4BA1}" type="datetimeFigureOut">
              <a:rPr lang="es-MX" smtClean="0"/>
              <a:t>05/04/2024</a:t>
            </a:fld>
            <a:endParaRPr lang="es-MX"/>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2D91252C-9164-409D-A0A2-7D16D45F2F9B}" type="slidenum">
              <a:rPr lang="es-MX" smtClean="0"/>
              <a:t>‹Nº›</a:t>
            </a:fld>
            <a:endParaRPr lang="es-MX"/>
          </a:p>
        </p:txBody>
      </p:sp>
    </p:spTree>
    <p:extLst>
      <p:ext uri="{BB962C8B-B14F-4D97-AF65-F5344CB8AC3E}">
        <p14:creationId xmlns:p14="http://schemas.microsoft.com/office/powerpoint/2010/main" val="23662521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2">
            <a:extLst>
              <a:ext uri="{FF2B5EF4-FFF2-40B4-BE49-F238E27FC236}">
                <a16:creationId xmlns:a16="http://schemas.microsoft.com/office/drawing/2014/main" id="{43582D72-2D93-47CB-ACC1-0E04E7DC07E6}"/>
              </a:ext>
            </a:extLst>
          </p:cNvPr>
          <p:cNvPicPr>
            <a:picLocks noChangeArrowheads="1"/>
          </p:cNvPicPr>
          <p:nvPr/>
        </p:nvPicPr>
        <p:blipFill rotWithShape="1">
          <a:blip r:embed="rId2">
            <a:extLst>
              <a:ext uri="{28A0092B-C50C-407E-A947-70E740481C1C}">
                <a14:useLocalDpi xmlns:a14="http://schemas.microsoft.com/office/drawing/2010/main" val="0"/>
              </a:ext>
            </a:extLst>
          </a:blip>
          <a:srcRect r="54657"/>
          <a:stretch/>
        </p:blipFill>
        <p:spPr bwMode="auto">
          <a:xfrm>
            <a:off x="139149" y="258417"/>
            <a:ext cx="2385647" cy="9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a:extLst>
              <a:ext uri="{FF2B5EF4-FFF2-40B4-BE49-F238E27FC236}">
                <a16:creationId xmlns:a16="http://schemas.microsoft.com/office/drawing/2014/main" id="{87D53C84-2FC5-4D07-92CA-D5C0FC967A50}"/>
              </a:ext>
            </a:extLst>
          </p:cNvPr>
          <p:cNvPicPr>
            <a:picLocks noChangeAspect="1"/>
          </p:cNvPicPr>
          <p:nvPr/>
        </p:nvPicPr>
        <p:blipFill rotWithShape="1">
          <a:blip r:embed="rId3"/>
          <a:srcRect l="39216" t="85865" r="41812" b="12280"/>
          <a:stretch/>
        </p:blipFill>
        <p:spPr>
          <a:xfrm flipV="1">
            <a:off x="12185" y="10676121"/>
            <a:ext cx="6858000" cy="1515878"/>
          </a:xfrm>
          <a:prstGeom prst="rect">
            <a:avLst/>
          </a:prstGeom>
        </p:spPr>
      </p:pic>
      <p:pic>
        <p:nvPicPr>
          <p:cNvPr id="10" name="Imagen 9">
            <a:extLst>
              <a:ext uri="{FF2B5EF4-FFF2-40B4-BE49-F238E27FC236}">
                <a16:creationId xmlns:a16="http://schemas.microsoft.com/office/drawing/2014/main" id="{AEAC3DAC-8AD9-4A0B-9346-DBD339533923}"/>
              </a:ext>
            </a:extLst>
          </p:cNvPr>
          <p:cNvPicPr/>
          <p:nvPr/>
        </p:nvPicPr>
        <p:blipFill rotWithShape="1">
          <a:blip r:embed="rId4">
            <a:extLst>
              <a:ext uri="{28A0092B-C50C-407E-A947-70E740481C1C}">
                <a14:useLocalDpi xmlns:a14="http://schemas.microsoft.com/office/drawing/2010/main" val="0"/>
              </a:ext>
            </a:extLst>
          </a:blip>
          <a:srcRect l="71232"/>
          <a:stretch/>
        </p:blipFill>
        <p:spPr bwMode="auto">
          <a:xfrm>
            <a:off x="5218109" y="215321"/>
            <a:ext cx="1471791" cy="807792"/>
          </a:xfrm>
          <a:prstGeom prst="rect">
            <a:avLst/>
          </a:prstGeom>
          <a:noFill/>
          <a:ln>
            <a:noFill/>
          </a:ln>
        </p:spPr>
      </p:pic>
      <p:sp>
        <p:nvSpPr>
          <p:cNvPr id="2" name="CuadroTexto 1">
            <a:extLst>
              <a:ext uri="{FF2B5EF4-FFF2-40B4-BE49-F238E27FC236}">
                <a16:creationId xmlns:a16="http://schemas.microsoft.com/office/drawing/2014/main" id="{C39E8358-5584-4184-AE7E-1D87B2F6D00E}"/>
              </a:ext>
            </a:extLst>
          </p:cNvPr>
          <p:cNvSpPr txBox="1"/>
          <p:nvPr/>
        </p:nvSpPr>
        <p:spPr>
          <a:xfrm>
            <a:off x="-122179" y="3066758"/>
            <a:ext cx="7198253" cy="830997"/>
          </a:xfrm>
          <a:prstGeom prst="rect">
            <a:avLst/>
          </a:prstGeom>
          <a:noFill/>
        </p:spPr>
        <p:txBody>
          <a:bodyPr wrap="none" rtlCol="0">
            <a:spAutoFit/>
          </a:bodyPr>
          <a:lstStyle/>
          <a:p>
            <a:pPr algn="ctr"/>
            <a:r>
              <a:rPr lang="es-ES" sz="2800" b="1" dirty="0">
                <a:latin typeface="Arial" panose="020B0604020202020204" pitchFamily="34" charset="0"/>
                <a:cs typeface="Arial" panose="020B0604020202020204" pitchFamily="34" charset="0"/>
              </a:rPr>
              <a:t>CURRICULUM VITAE </a:t>
            </a:r>
          </a:p>
          <a:p>
            <a:pPr algn="ctr"/>
            <a:r>
              <a:rPr lang="es-ES" sz="2000" b="1" dirty="0">
                <a:latin typeface="Arial" panose="020B0604020202020204" pitchFamily="34" charset="0"/>
                <a:cs typeface="Arial" panose="020B0604020202020204" pitchFamily="34" charset="0"/>
              </a:rPr>
              <a:t>SERCRETARIA DE SALUD DE COAHUILA DE ZARAGOZA</a:t>
            </a:r>
            <a:endParaRPr lang="es-MX" b="1"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D69983AE-09D2-4513-9D40-99F014EF2113}"/>
              </a:ext>
            </a:extLst>
          </p:cNvPr>
          <p:cNvSpPr txBox="1"/>
          <p:nvPr/>
        </p:nvSpPr>
        <p:spPr>
          <a:xfrm>
            <a:off x="910986" y="5756671"/>
            <a:ext cx="5947014" cy="1077218"/>
          </a:xfrm>
          <a:prstGeom prst="rect">
            <a:avLst/>
          </a:prstGeom>
          <a:noFill/>
        </p:spPr>
        <p:txBody>
          <a:bodyPr wrap="none" rtlCol="0">
            <a:spAutoFit/>
          </a:bodyPr>
          <a:lstStyle/>
          <a:p>
            <a:pPr algn="ctr"/>
            <a:endParaRPr lang="es-ES" sz="2800" b="1" dirty="0">
              <a:latin typeface="Arial" panose="020B0604020202020204" pitchFamily="34" charset="0"/>
              <a:cs typeface="Arial" panose="020B0604020202020204" pitchFamily="34" charset="0"/>
            </a:endParaRPr>
          </a:p>
          <a:p>
            <a:pPr algn="ctr"/>
            <a:r>
              <a:rPr lang="es-MX" b="1" dirty="0">
                <a:latin typeface="Arial" panose="020B0604020202020204" pitchFamily="34" charset="0"/>
                <a:cs typeface="Arial" panose="020B0604020202020204" pitchFamily="34" charset="0"/>
              </a:rPr>
              <a:t>FECHA DE VALIDACION: 01 DE ABRIL DEL 2024 </a:t>
            </a:r>
          </a:p>
          <a:p>
            <a:pPr algn="ctr"/>
            <a:r>
              <a:rPr lang="es-MX" b="1" dirty="0">
                <a:latin typeface="Arial" panose="020B0604020202020204" pitchFamily="34" charset="0"/>
                <a:cs typeface="Arial" panose="020B0604020202020204" pitchFamily="34" charset="0"/>
              </a:rPr>
              <a:t>FECHA DE ACTUALIZACION: 01 DE ABRIL DEL 2024</a:t>
            </a:r>
          </a:p>
        </p:txBody>
      </p:sp>
    </p:spTree>
    <p:extLst>
      <p:ext uri="{BB962C8B-B14F-4D97-AF65-F5344CB8AC3E}">
        <p14:creationId xmlns:p14="http://schemas.microsoft.com/office/powerpoint/2010/main" val="2800248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2">
            <a:extLst>
              <a:ext uri="{FF2B5EF4-FFF2-40B4-BE49-F238E27FC236}">
                <a16:creationId xmlns:a16="http://schemas.microsoft.com/office/drawing/2014/main" id="{43582D72-2D93-47CB-ACC1-0E04E7DC07E6}"/>
              </a:ext>
            </a:extLst>
          </p:cNvPr>
          <p:cNvPicPr>
            <a:picLocks noChangeArrowheads="1"/>
          </p:cNvPicPr>
          <p:nvPr/>
        </p:nvPicPr>
        <p:blipFill rotWithShape="1">
          <a:blip r:embed="rId2">
            <a:extLst>
              <a:ext uri="{28A0092B-C50C-407E-A947-70E740481C1C}">
                <a14:useLocalDpi xmlns:a14="http://schemas.microsoft.com/office/drawing/2010/main" val="0"/>
              </a:ext>
            </a:extLst>
          </a:blip>
          <a:srcRect r="54657"/>
          <a:stretch/>
        </p:blipFill>
        <p:spPr bwMode="auto">
          <a:xfrm>
            <a:off x="139149" y="258417"/>
            <a:ext cx="2385647" cy="9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3"/>
          <a:srcRect l="39216" t="85865" r="41812" b="12280"/>
          <a:stretch/>
        </p:blipFill>
        <p:spPr>
          <a:xfrm flipV="1">
            <a:off x="12185" y="10676121"/>
            <a:ext cx="6858000" cy="1515878"/>
          </a:xfrm>
          <a:prstGeom prst="rect">
            <a:avLst/>
          </a:prstGeom>
        </p:spPr>
      </p:pic>
      <p:sp>
        <p:nvSpPr>
          <p:cNvPr id="5" name="CuadroTexto 4">
            <a:extLst>
              <a:ext uri="{FF2B5EF4-FFF2-40B4-BE49-F238E27FC236}">
                <a16:creationId xmlns:a16="http://schemas.microsoft.com/office/drawing/2014/main" id="{2BB2D5C0-D8B7-4C6E-945F-C22A3D58F76C}"/>
              </a:ext>
            </a:extLst>
          </p:cNvPr>
          <p:cNvSpPr txBox="1"/>
          <p:nvPr/>
        </p:nvSpPr>
        <p:spPr>
          <a:xfrm>
            <a:off x="1395260" y="1646177"/>
            <a:ext cx="4397583" cy="1200329"/>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Dr. Iván Alejandro Moscoso González</a:t>
            </a:r>
          </a:p>
          <a:p>
            <a:pPr algn="ctr"/>
            <a:r>
              <a:rPr lang="es-MX" dirty="0">
                <a:latin typeface="Arial" panose="020B0604020202020204" pitchFamily="34" charset="0"/>
                <a:cs typeface="Arial" panose="020B0604020202020204" pitchFamily="34" charset="0"/>
              </a:rPr>
              <a:t>Director de Control y Prevención de Enfermedades</a:t>
            </a:r>
          </a:p>
          <a:p>
            <a:pPr algn="ctr"/>
            <a:endParaRPr lang="es-MX" dirty="0">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DD67B0CA-8043-46A0-AA26-9D9E47FEA634}"/>
              </a:ext>
            </a:extLst>
          </p:cNvPr>
          <p:cNvPicPr>
            <a:picLocks noChangeAspect="1"/>
          </p:cNvPicPr>
          <p:nvPr/>
        </p:nvPicPr>
        <p:blipFill rotWithShape="1">
          <a:blip r:embed="rId4">
            <a:extLst>
              <a:ext uri="{28A0092B-C50C-407E-A947-70E740481C1C}">
                <a14:useLocalDpi xmlns:a14="http://schemas.microsoft.com/office/drawing/2010/main" val="0"/>
              </a:ext>
            </a:extLst>
          </a:blip>
          <a:srcRect t="32465" b="9045"/>
          <a:stretch/>
        </p:blipFill>
        <p:spPr>
          <a:xfrm>
            <a:off x="0" y="2846506"/>
            <a:ext cx="6858000" cy="7391508"/>
          </a:xfrm>
          <a:prstGeom prst="rect">
            <a:avLst/>
          </a:prstGeom>
        </p:spPr>
      </p:pic>
      <p:pic>
        <p:nvPicPr>
          <p:cNvPr id="9" name="Imagen 8">
            <a:extLst>
              <a:ext uri="{FF2B5EF4-FFF2-40B4-BE49-F238E27FC236}">
                <a16:creationId xmlns:a16="http://schemas.microsoft.com/office/drawing/2014/main" id="{40C57B56-9E2C-4FA1-BC45-88A4B8136DA0}"/>
              </a:ext>
            </a:extLst>
          </p:cNvPr>
          <p:cNvPicPr/>
          <p:nvPr/>
        </p:nvPicPr>
        <p:blipFill rotWithShape="1">
          <a:blip r:embed="rId5">
            <a:extLst>
              <a:ext uri="{28A0092B-C50C-407E-A947-70E740481C1C}">
                <a14:useLocalDpi xmlns:a14="http://schemas.microsoft.com/office/drawing/2010/main" val="0"/>
              </a:ext>
            </a:extLst>
          </a:blip>
          <a:srcRect l="71232"/>
          <a:stretch/>
        </p:blipFill>
        <p:spPr bwMode="auto">
          <a:xfrm>
            <a:off x="5218109" y="215321"/>
            <a:ext cx="1471791" cy="807792"/>
          </a:xfrm>
          <a:prstGeom prst="rect">
            <a:avLst/>
          </a:prstGeom>
          <a:noFill/>
          <a:ln>
            <a:noFill/>
          </a:ln>
        </p:spPr>
      </p:pic>
    </p:spTree>
    <p:extLst>
      <p:ext uri="{BB962C8B-B14F-4D97-AF65-F5344CB8AC3E}">
        <p14:creationId xmlns:p14="http://schemas.microsoft.com/office/powerpoint/2010/main" val="1090716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2">
            <a:extLst>
              <a:ext uri="{FF2B5EF4-FFF2-40B4-BE49-F238E27FC236}">
                <a16:creationId xmlns:a16="http://schemas.microsoft.com/office/drawing/2014/main" id="{43582D72-2D93-47CB-ACC1-0E04E7DC07E6}"/>
              </a:ext>
            </a:extLst>
          </p:cNvPr>
          <p:cNvPicPr>
            <a:picLocks noChangeArrowheads="1"/>
          </p:cNvPicPr>
          <p:nvPr/>
        </p:nvPicPr>
        <p:blipFill rotWithShape="1">
          <a:blip r:embed="rId2">
            <a:extLst>
              <a:ext uri="{28A0092B-C50C-407E-A947-70E740481C1C}">
                <a14:useLocalDpi xmlns:a14="http://schemas.microsoft.com/office/drawing/2010/main" val="0"/>
              </a:ext>
            </a:extLst>
          </a:blip>
          <a:srcRect r="54657"/>
          <a:stretch/>
        </p:blipFill>
        <p:spPr bwMode="auto">
          <a:xfrm>
            <a:off x="139149" y="258417"/>
            <a:ext cx="2385647" cy="9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3"/>
          <a:srcRect l="39216" t="85865" r="41812" b="12280"/>
          <a:stretch/>
        </p:blipFill>
        <p:spPr>
          <a:xfrm flipV="1">
            <a:off x="12185" y="10676121"/>
            <a:ext cx="6858000" cy="1515878"/>
          </a:xfrm>
          <a:prstGeom prst="rect">
            <a:avLst/>
          </a:prstGeom>
        </p:spPr>
      </p:pic>
      <p:sp>
        <p:nvSpPr>
          <p:cNvPr id="5" name="CuadroTexto 4">
            <a:extLst>
              <a:ext uri="{FF2B5EF4-FFF2-40B4-BE49-F238E27FC236}">
                <a16:creationId xmlns:a16="http://schemas.microsoft.com/office/drawing/2014/main" id="{E98C593A-C365-4F00-AEA0-D43895D34097}"/>
              </a:ext>
            </a:extLst>
          </p:cNvPr>
          <p:cNvSpPr txBox="1"/>
          <p:nvPr/>
        </p:nvSpPr>
        <p:spPr>
          <a:xfrm>
            <a:off x="1073402" y="1248843"/>
            <a:ext cx="4397583" cy="923330"/>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Dra. Martha Alicia Romero Reyna</a:t>
            </a:r>
          </a:p>
          <a:p>
            <a:pPr algn="ctr"/>
            <a:r>
              <a:rPr lang="es-MX" dirty="0">
                <a:latin typeface="Arial" panose="020B0604020202020204" pitchFamily="34" charset="0"/>
                <a:cs typeface="Arial" panose="020B0604020202020204" pitchFamily="34" charset="0"/>
              </a:rPr>
              <a:t>Subdirectora de Salud Pública</a:t>
            </a:r>
          </a:p>
          <a:p>
            <a:pPr algn="ctr"/>
            <a:endParaRPr lang="es-MX"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22A46531-B3B5-4C0D-9C04-DCAE77D53754}"/>
              </a:ext>
            </a:extLst>
          </p:cNvPr>
          <p:cNvSpPr txBox="1"/>
          <p:nvPr/>
        </p:nvSpPr>
        <p:spPr>
          <a:xfrm>
            <a:off x="-228600" y="2145428"/>
            <a:ext cx="6918500" cy="8116517"/>
          </a:xfrm>
          <a:prstGeom prst="rect">
            <a:avLst/>
          </a:prstGeom>
          <a:noFill/>
        </p:spPr>
        <p:txBody>
          <a:bodyPr wrap="square">
            <a:spAutoFit/>
          </a:bodyPr>
          <a:lstStyle/>
          <a:p>
            <a:pPr lvl="1">
              <a:lnSpc>
                <a:spcPct val="115000"/>
              </a:lnSpc>
              <a:spcAft>
                <a:spcPts val="1000"/>
              </a:spcAft>
            </a:pPr>
            <a:r>
              <a:rPr lang="es-MX" sz="1200" b="1" dirty="0">
                <a:effectLst/>
                <a:latin typeface="Arial" panose="020B0604020202020204" pitchFamily="34" charset="0"/>
                <a:ea typeface="Calibri" panose="020F0502020204030204" pitchFamily="34" charset="0"/>
                <a:cs typeface="Arial" panose="020B0604020202020204" pitchFamily="34" charset="0"/>
              </a:rPr>
              <a:t>Fecha y Lugar de Nacimiento: </a:t>
            </a:r>
          </a:p>
          <a:p>
            <a:pPr lvl="1">
              <a:lnSpc>
                <a:spcPct val="115000"/>
              </a:lnSpc>
              <a:spcAft>
                <a:spcPts val="1000"/>
              </a:spcAft>
            </a:pPr>
            <a:r>
              <a:rPr lang="es-MX" sz="1200" dirty="0">
                <a:effectLst/>
                <a:latin typeface="Arial" panose="020B0604020202020204" pitchFamily="34" charset="0"/>
                <a:ea typeface="Calibri" panose="020F0502020204030204" pitchFamily="34" charset="0"/>
                <a:cs typeface="Arial" panose="020B0604020202020204" pitchFamily="34" charset="0"/>
              </a:rPr>
              <a:t>23 de febrero, Saltillo, Coahuila </a:t>
            </a:r>
          </a:p>
          <a:p>
            <a:pPr lvl="1">
              <a:lnSpc>
                <a:spcPct val="115000"/>
              </a:lnSpc>
              <a:spcAft>
                <a:spcPts val="1000"/>
              </a:spcAft>
            </a:pPr>
            <a:r>
              <a:rPr lang="es-MX" sz="1200" b="1" dirty="0">
                <a:effectLst/>
                <a:latin typeface="Arial" panose="020B0604020202020204" pitchFamily="34" charset="0"/>
                <a:ea typeface="Calibri" panose="020F0502020204030204" pitchFamily="34" charset="0"/>
                <a:cs typeface="Arial" panose="020B0604020202020204" pitchFamily="34" charset="0"/>
              </a:rPr>
              <a:t>Formación Académica</a:t>
            </a:r>
          </a:p>
          <a:p>
            <a:pPr marL="628650" lvl="1" indent="-171450">
              <a:lnSpc>
                <a:spcPct val="115000"/>
              </a:lnSpc>
              <a:spcAft>
                <a:spcPts val="1000"/>
              </a:spcAft>
              <a:buFont typeface="Arial" panose="020B0604020202020204" pitchFamily="34" charset="0"/>
              <a:buChar char="•"/>
            </a:pPr>
            <a:r>
              <a:rPr lang="es-MX" sz="1200" dirty="0">
                <a:effectLst/>
                <a:latin typeface="Arial" panose="020B0604020202020204" pitchFamily="34" charset="0"/>
                <a:ea typeface="Calibri" panose="020F0502020204030204" pitchFamily="34" charset="0"/>
                <a:cs typeface="Arial" panose="020B0604020202020204" pitchFamily="34" charset="0"/>
              </a:rPr>
              <a:t>Licenciatura  Médico General, Facultad de Medicina campus Saltillo, Universidad Autónoma de Coahuila </a:t>
            </a:r>
          </a:p>
          <a:p>
            <a:pPr marL="628650" lvl="1" indent="-171450">
              <a:lnSpc>
                <a:spcPct val="115000"/>
              </a:lnSpc>
              <a:spcAft>
                <a:spcPts val="1000"/>
              </a:spcAft>
              <a:buFont typeface="Arial" panose="020B0604020202020204" pitchFamily="34" charset="0"/>
              <a:buChar char="•"/>
            </a:pPr>
            <a:r>
              <a:rPr lang="es-MX" sz="1200" dirty="0">
                <a:effectLst/>
                <a:latin typeface="Arial" panose="020B0604020202020204" pitchFamily="34" charset="0"/>
                <a:ea typeface="Calibri" panose="020F0502020204030204" pitchFamily="34" charset="0"/>
                <a:cs typeface="Arial" panose="020B0604020202020204" pitchFamily="34" charset="0"/>
              </a:rPr>
              <a:t>Maestría en Investigación Multidisciplinaria en Salud, Facultad de Medicina campus Saltillo, de la Universidad Autónoma de Coahuila</a:t>
            </a:r>
          </a:p>
          <a:p>
            <a:pPr lvl="1">
              <a:lnSpc>
                <a:spcPct val="115000"/>
              </a:lnSpc>
              <a:spcAft>
                <a:spcPts val="1000"/>
              </a:spcAft>
            </a:pPr>
            <a:r>
              <a:rPr lang="es-MX" sz="1200" b="1" dirty="0">
                <a:effectLst/>
                <a:latin typeface="Arial" panose="020B0604020202020204" pitchFamily="34" charset="0"/>
                <a:ea typeface="Calibri" panose="020F0502020204030204" pitchFamily="34" charset="0"/>
                <a:cs typeface="Arial" panose="020B0604020202020204" pitchFamily="34" charset="0"/>
              </a:rPr>
              <a:t>Diplomados:</a:t>
            </a:r>
          </a:p>
          <a:p>
            <a:pPr marL="628650" lvl="1" indent="-171450">
              <a:lnSpc>
                <a:spcPct val="115000"/>
              </a:lnSpc>
              <a:spcAft>
                <a:spcPts val="1000"/>
              </a:spcAft>
              <a:buFont typeface="Arial" panose="020B0604020202020204" pitchFamily="34" charset="0"/>
              <a:buChar char="•"/>
            </a:pPr>
            <a:r>
              <a:rPr lang="es-MX" sz="1200" dirty="0">
                <a:effectLst/>
                <a:latin typeface="Arial" panose="020B0604020202020204" pitchFamily="34" charset="0"/>
                <a:ea typeface="Calibri" panose="020F0502020204030204" pitchFamily="34" charset="0"/>
                <a:cs typeface="Arial" panose="020B0604020202020204" pitchFamily="34" charset="0"/>
              </a:rPr>
              <a:t> Administración de Servicios de Salud; Universidad Ibero Americana</a:t>
            </a:r>
          </a:p>
          <a:p>
            <a:pPr marL="628650" lvl="1" indent="-171450">
              <a:lnSpc>
                <a:spcPct val="115000"/>
              </a:lnSpc>
              <a:spcAft>
                <a:spcPts val="1000"/>
              </a:spcAft>
              <a:buFont typeface="Arial" panose="020B0604020202020204" pitchFamily="34" charset="0"/>
              <a:buChar char="•"/>
            </a:pPr>
            <a:r>
              <a:rPr lang="es-MX" sz="1200" dirty="0">
                <a:effectLst/>
                <a:latin typeface="Arial" panose="020B0604020202020204" pitchFamily="34" charset="0"/>
                <a:ea typeface="Calibri" panose="020F0502020204030204" pitchFamily="34" charset="0"/>
                <a:cs typeface="Arial" panose="020B0604020202020204" pitchFamily="34" charset="0"/>
              </a:rPr>
              <a:t>Epidemiologia, Salud Publica; Facultad de Medicina campus Saltillo, Universidad Autónoma de Coahuila</a:t>
            </a:r>
          </a:p>
          <a:p>
            <a:pPr marL="628650" lvl="1" indent="-171450">
              <a:lnSpc>
                <a:spcPct val="115000"/>
              </a:lnSpc>
              <a:spcAft>
                <a:spcPts val="1000"/>
              </a:spcAft>
              <a:buFont typeface="Arial" panose="020B0604020202020204" pitchFamily="34" charset="0"/>
              <a:buChar char="•"/>
            </a:pPr>
            <a:r>
              <a:rPr lang="es-MX" sz="1200" dirty="0">
                <a:effectLst/>
                <a:latin typeface="Arial" panose="020B0604020202020204" pitchFamily="34" charset="0"/>
                <a:ea typeface="Calibri" panose="020F0502020204030204" pitchFamily="34" charset="0"/>
                <a:cs typeface="Arial" panose="020B0604020202020204" pitchFamily="34" charset="0"/>
              </a:rPr>
              <a:t>Calidad Total: Universidad del Valle de México. Saltillo, Coahuila</a:t>
            </a:r>
          </a:p>
          <a:p>
            <a:pPr marL="628650" lvl="1" indent="-171450">
              <a:lnSpc>
                <a:spcPct val="115000"/>
              </a:lnSpc>
              <a:spcAft>
                <a:spcPts val="1000"/>
              </a:spcAft>
              <a:buFont typeface="Arial" panose="020B0604020202020204" pitchFamily="34" charset="0"/>
              <a:buChar char="•"/>
            </a:pPr>
            <a:r>
              <a:rPr lang="es-MX" sz="1200" dirty="0">
                <a:effectLst/>
                <a:latin typeface="Arial" panose="020B0604020202020204" pitchFamily="34" charset="0"/>
                <a:ea typeface="Calibri" panose="020F0502020204030204" pitchFamily="34" charset="0"/>
                <a:cs typeface="Arial" panose="020B0604020202020204" pitchFamily="34" charset="0"/>
              </a:rPr>
              <a:t>Prevención clínica I, II, III para Enfermedades Crónicas. Instituto Nacional de Salud Pública.</a:t>
            </a:r>
          </a:p>
          <a:p>
            <a:pPr marL="628650" lvl="1" indent="-171450">
              <a:lnSpc>
                <a:spcPct val="115000"/>
              </a:lnSpc>
              <a:spcAft>
                <a:spcPts val="1000"/>
              </a:spcAft>
              <a:buFont typeface="Arial" panose="020B0604020202020204" pitchFamily="34" charset="0"/>
              <a:buChar char="•"/>
            </a:pPr>
            <a:r>
              <a:rPr lang="es-MX" sz="1200" dirty="0">
                <a:effectLst/>
                <a:latin typeface="Arial" panose="020B0604020202020204" pitchFamily="34" charset="0"/>
                <a:ea typeface="Calibri" panose="020F0502020204030204" pitchFamily="34" charset="0"/>
                <a:cs typeface="Arial" panose="020B0604020202020204" pitchFamily="34" charset="0"/>
              </a:rPr>
              <a:t>Gerontología: Instituto Nacional de Salud Publica</a:t>
            </a:r>
          </a:p>
          <a:p>
            <a:pPr marL="628650" lvl="1" indent="-171450">
              <a:lnSpc>
                <a:spcPct val="115000"/>
              </a:lnSpc>
              <a:spcAft>
                <a:spcPts val="1000"/>
              </a:spcAft>
              <a:buFont typeface="Arial" panose="020B0604020202020204" pitchFamily="34" charset="0"/>
              <a:buChar char="•"/>
            </a:pPr>
            <a:r>
              <a:rPr lang="es-MX" sz="1200" dirty="0">
                <a:effectLst/>
                <a:latin typeface="Arial" panose="020B0604020202020204" pitchFamily="34" charset="0"/>
                <a:ea typeface="Calibri" panose="020F0502020204030204" pitchFamily="34" charset="0"/>
                <a:cs typeface="Arial" panose="020B0604020202020204" pitchFamily="34" charset="0"/>
              </a:rPr>
              <a:t>Terapéutica Farmacológica en Atención Primaria; Universidad Nacional Autónoma de México</a:t>
            </a:r>
          </a:p>
          <a:p>
            <a:pPr marL="628650" lvl="1" indent="-171450">
              <a:lnSpc>
                <a:spcPct val="115000"/>
              </a:lnSpc>
              <a:spcAft>
                <a:spcPts val="1000"/>
              </a:spcAft>
              <a:buFont typeface="Arial" panose="020B0604020202020204" pitchFamily="34" charset="0"/>
              <a:buChar char="•"/>
            </a:pPr>
            <a:r>
              <a:rPr lang="es-MX" sz="1200" dirty="0">
                <a:effectLst/>
                <a:latin typeface="Arial" panose="020B0604020202020204" pitchFamily="34" charset="0"/>
                <a:ea typeface="Calibri" panose="020F0502020204030204" pitchFamily="34" charset="0"/>
                <a:cs typeface="Arial" panose="020B0604020202020204" pitchFamily="34" charset="0"/>
              </a:rPr>
              <a:t>Nutrición Clínica y Manejo Integral de la Obesidad; Escuela Medicina ITESM Monterrey, NL</a:t>
            </a:r>
          </a:p>
          <a:p>
            <a:pPr marL="628650" lvl="1" indent="-171450">
              <a:lnSpc>
                <a:spcPct val="115000"/>
              </a:lnSpc>
              <a:spcAft>
                <a:spcPts val="1000"/>
              </a:spcAft>
              <a:buFont typeface="Arial" panose="020B0604020202020204" pitchFamily="34" charset="0"/>
              <a:buChar char="•"/>
            </a:pPr>
            <a:r>
              <a:rPr lang="es-MX" sz="1200" dirty="0">
                <a:effectLst/>
                <a:latin typeface="Arial" panose="020B0604020202020204" pitchFamily="34" charset="0"/>
                <a:ea typeface="Calibri" panose="020F0502020204030204" pitchFamily="34" charset="0"/>
                <a:cs typeface="Arial" panose="020B0604020202020204" pitchFamily="34" charset="0"/>
              </a:rPr>
              <a:t>Salud Integral del Adolescente; Facultad Medicina UANL Monterrey Nuevo León</a:t>
            </a:r>
          </a:p>
          <a:p>
            <a:pPr lvl="1">
              <a:lnSpc>
                <a:spcPct val="115000"/>
              </a:lnSpc>
              <a:spcAft>
                <a:spcPts val="1000"/>
              </a:spcAft>
            </a:pPr>
            <a:r>
              <a:rPr lang="es-MX" sz="1200" b="1" dirty="0">
                <a:effectLst/>
                <a:latin typeface="Arial" panose="020B0604020202020204" pitchFamily="34" charset="0"/>
                <a:ea typeface="Calibri" panose="020F0502020204030204" pitchFamily="34" charset="0"/>
                <a:cs typeface="Arial" panose="020B0604020202020204" pitchFamily="34" charset="0"/>
              </a:rPr>
              <a:t>Experiencia Laboral</a:t>
            </a:r>
          </a:p>
          <a:p>
            <a:pPr marL="628650" lvl="1" indent="-171450">
              <a:lnSpc>
                <a:spcPct val="115000"/>
              </a:lnSpc>
              <a:spcAft>
                <a:spcPts val="1000"/>
              </a:spcAft>
              <a:buFont typeface="Arial" panose="020B0604020202020204" pitchFamily="34" charset="0"/>
              <a:buChar char="•"/>
            </a:pPr>
            <a:r>
              <a:rPr lang="es-MX" sz="1200" dirty="0">
                <a:effectLst/>
                <a:latin typeface="Arial" panose="020B0604020202020204" pitchFamily="34" charset="0"/>
                <a:ea typeface="Calibri" panose="020F0502020204030204" pitchFamily="34" charset="0"/>
                <a:cs typeface="Arial" panose="020B0604020202020204" pitchFamily="34" charset="0"/>
              </a:rPr>
              <a:t>Médico de consulta en Clínica de ISSSTE, Hospital Universitario, Servicio médico en Empresa Automotriz y Empresa Comedores del Norte. Saltillo Coahuila</a:t>
            </a:r>
          </a:p>
          <a:p>
            <a:pPr marL="628650" lvl="1" indent="-171450" algn="just">
              <a:lnSpc>
                <a:spcPct val="115000"/>
              </a:lnSpc>
              <a:spcAft>
                <a:spcPts val="1000"/>
              </a:spcAft>
              <a:buFont typeface="Arial" panose="020B0604020202020204" pitchFamily="34" charset="0"/>
              <a:buChar char="•"/>
            </a:pPr>
            <a:r>
              <a:rPr lang="es-MX" sz="1200" dirty="0">
                <a:effectLst/>
                <a:latin typeface="Arial" panose="020B0604020202020204" pitchFamily="34" charset="0"/>
                <a:ea typeface="Calibri" panose="020F0502020204030204" pitchFamily="34" charset="0"/>
                <a:cs typeface="Arial" panose="020B0604020202020204" pitchFamily="34" charset="0"/>
              </a:rPr>
              <a:t>Medico de consulta en Desarrollo Comunitario de Saltillo, AC</a:t>
            </a:r>
          </a:p>
          <a:p>
            <a:pPr marL="628650" lvl="1" indent="-171450" algn="just">
              <a:lnSpc>
                <a:spcPct val="115000"/>
              </a:lnSpc>
              <a:spcAft>
                <a:spcPts val="1000"/>
              </a:spcAft>
              <a:buFont typeface="Arial" panose="020B0604020202020204" pitchFamily="34" charset="0"/>
              <a:buChar char="•"/>
            </a:pPr>
            <a:r>
              <a:rPr lang="es-MX" sz="1200" dirty="0">
                <a:effectLst/>
                <a:latin typeface="Arial" panose="020B0604020202020204" pitchFamily="34" charset="0"/>
                <a:ea typeface="Calibri" panose="020F0502020204030204" pitchFamily="34" charset="0"/>
                <a:cs typeface="Arial" panose="020B0604020202020204" pitchFamily="34" charset="0"/>
              </a:rPr>
              <a:t>Secretaría de Salud en 1990 como coordinador estatal de Programas Preventivos. </a:t>
            </a:r>
          </a:p>
          <a:p>
            <a:pPr marL="628650" lvl="1" indent="-171450">
              <a:lnSpc>
                <a:spcPct val="115000"/>
              </a:lnSpc>
              <a:spcAft>
                <a:spcPts val="1000"/>
              </a:spcAft>
              <a:buFont typeface="Arial" panose="020B0604020202020204" pitchFamily="34" charset="0"/>
              <a:buChar char="•"/>
            </a:pPr>
            <a:r>
              <a:rPr lang="es-MX" sz="1200" dirty="0">
                <a:effectLst/>
                <a:latin typeface="Arial" panose="020B0604020202020204" pitchFamily="34" charset="0"/>
                <a:ea typeface="Calibri" panose="020F0502020204030204" pitchFamily="34" charset="0"/>
                <a:cs typeface="Arial" panose="020B0604020202020204" pitchFamily="34" charset="0"/>
              </a:rPr>
              <a:t>En 1997 inicio como jefe de Departamento de Medicina Preventiva y en 2013 a la fecha como Subdirectora de Prevención y Promoción a la Salud.</a:t>
            </a:r>
          </a:p>
        </p:txBody>
      </p:sp>
      <p:pic>
        <p:nvPicPr>
          <p:cNvPr id="10" name="Imagen 9">
            <a:extLst>
              <a:ext uri="{FF2B5EF4-FFF2-40B4-BE49-F238E27FC236}">
                <a16:creationId xmlns:a16="http://schemas.microsoft.com/office/drawing/2014/main" id="{1E5A42E7-3E1A-48CE-ABD5-3875507B7C0E}"/>
              </a:ext>
            </a:extLst>
          </p:cNvPr>
          <p:cNvPicPr/>
          <p:nvPr/>
        </p:nvPicPr>
        <p:blipFill rotWithShape="1">
          <a:blip r:embed="rId4">
            <a:extLst>
              <a:ext uri="{28A0092B-C50C-407E-A947-70E740481C1C}">
                <a14:useLocalDpi xmlns:a14="http://schemas.microsoft.com/office/drawing/2010/main" val="0"/>
              </a:ext>
            </a:extLst>
          </a:blip>
          <a:srcRect l="71232"/>
          <a:stretch/>
        </p:blipFill>
        <p:spPr bwMode="auto">
          <a:xfrm>
            <a:off x="5218109" y="215321"/>
            <a:ext cx="1471791" cy="807792"/>
          </a:xfrm>
          <a:prstGeom prst="rect">
            <a:avLst/>
          </a:prstGeom>
          <a:noFill/>
          <a:ln>
            <a:noFill/>
          </a:ln>
        </p:spPr>
      </p:pic>
    </p:spTree>
    <p:extLst>
      <p:ext uri="{BB962C8B-B14F-4D97-AF65-F5344CB8AC3E}">
        <p14:creationId xmlns:p14="http://schemas.microsoft.com/office/powerpoint/2010/main" val="2217693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2">
            <a:extLst>
              <a:ext uri="{FF2B5EF4-FFF2-40B4-BE49-F238E27FC236}">
                <a16:creationId xmlns:a16="http://schemas.microsoft.com/office/drawing/2014/main" id="{43582D72-2D93-47CB-ACC1-0E04E7DC07E6}"/>
              </a:ext>
            </a:extLst>
          </p:cNvPr>
          <p:cNvPicPr>
            <a:picLocks noChangeArrowheads="1"/>
          </p:cNvPicPr>
          <p:nvPr/>
        </p:nvPicPr>
        <p:blipFill rotWithShape="1">
          <a:blip r:embed="rId2">
            <a:extLst>
              <a:ext uri="{28A0092B-C50C-407E-A947-70E740481C1C}">
                <a14:useLocalDpi xmlns:a14="http://schemas.microsoft.com/office/drawing/2010/main" val="0"/>
              </a:ext>
            </a:extLst>
          </a:blip>
          <a:srcRect r="54657"/>
          <a:stretch/>
        </p:blipFill>
        <p:spPr bwMode="auto">
          <a:xfrm>
            <a:off x="83416" y="61593"/>
            <a:ext cx="2385647" cy="9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3"/>
          <a:srcRect l="39216" t="85865" r="41812" b="12280"/>
          <a:stretch/>
        </p:blipFill>
        <p:spPr>
          <a:xfrm flipV="1">
            <a:off x="12185" y="10676121"/>
            <a:ext cx="6858000" cy="1515878"/>
          </a:xfrm>
          <a:prstGeom prst="rect">
            <a:avLst/>
          </a:prstGeom>
        </p:spPr>
      </p:pic>
      <p:sp>
        <p:nvSpPr>
          <p:cNvPr id="5" name="CuadroTexto 4">
            <a:extLst>
              <a:ext uri="{FF2B5EF4-FFF2-40B4-BE49-F238E27FC236}">
                <a16:creationId xmlns:a16="http://schemas.microsoft.com/office/drawing/2014/main" id="{E98C593A-C365-4F00-AEA0-D43895D34097}"/>
              </a:ext>
            </a:extLst>
          </p:cNvPr>
          <p:cNvSpPr txBox="1"/>
          <p:nvPr/>
        </p:nvSpPr>
        <p:spPr>
          <a:xfrm>
            <a:off x="1276239" y="859804"/>
            <a:ext cx="4397583" cy="646331"/>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Dr. Ángel Daniel Alarcón Cortés</a:t>
            </a:r>
          </a:p>
          <a:p>
            <a:pPr algn="ctr"/>
            <a:r>
              <a:rPr lang="es-MX" dirty="0">
                <a:latin typeface="Arial" panose="020B0604020202020204" pitchFamily="34" charset="0"/>
                <a:cs typeface="Arial" panose="020B0604020202020204" pitchFamily="34" charset="0"/>
              </a:rPr>
              <a:t>Subdirector de Salud Mental</a:t>
            </a:r>
          </a:p>
        </p:txBody>
      </p:sp>
      <p:sp>
        <p:nvSpPr>
          <p:cNvPr id="9" name="CuadroTexto 8">
            <a:extLst>
              <a:ext uri="{FF2B5EF4-FFF2-40B4-BE49-F238E27FC236}">
                <a16:creationId xmlns:a16="http://schemas.microsoft.com/office/drawing/2014/main" id="{22A46531-B3B5-4C0D-9C04-DCAE77D53754}"/>
              </a:ext>
            </a:extLst>
          </p:cNvPr>
          <p:cNvSpPr txBox="1"/>
          <p:nvPr/>
        </p:nvSpPr>
        <p:spPr>
          <a:xfrm>
            <a:off x="-324201" y="1506135"/>
            <a:ext cx="7098785" cy="10191508"/>
          </a:xfrm>
          <a:prstGeom prst="rect">
            <a:avLst/>
          </a:prstGeom>
          <a:noFill/>
        </p:spPr>
        <p:txBody>
          <a:bodyPr wrap="square">
            <a:spAutoFit/>
          </a:bodyPr>
          <a:lstStyle/>
          <a:p>
            <a:pPr lvl="1">
              <a:lnSpc>
                <a:spcPct val="115000"/>
              </a:lnSpc>
              <a:spcAft>
                <a:spcPts val="1000"/>
              </a:spcAft>
            </a:pPr>
            <a:r>
              <a:rPr lang="es-MX" sz="1200" b="1" dirty="0">
                <a:effectLst/>
                <a:latin typeface="Arial" panose="020B0604020202020204" pitchFamily="34" charset="0"/>
                <a:ea typeface="Calibri" panose="020F0502020204030204" pitchFamily="34" charset="0"/>
                <a:cs typeface="Arial" panose="020B0604020202020204" pitchFamily="34" charset="0"/>
              </a:rPr>
              <a:t>Formación Académica</a:t>
            </a:r>
          </a:p>
          <a:p>
            <a:pPr marL="628650" lvl="1" indent="-171450">
              <a:lnSpc>
                <a:spcPct val="115000"/>
              </a:lnSpc>
              <a:spcAft>
                <a:spcPts val="1000"/>
              </a:spcAft>
              <a:buFont typeface="Arial" panose="020B0604020202020204" pitchFamily="34" charset="0"/>
              <a:buChar char="•"/>
            </a:pPr>
            <a:r>
              <a:rPr lang="es-MX" sz="1200" dirty="0">
                <a:effectLst/>
                <a:latin typeface="Arial" panose="020B0604020202020204" pitchFamily="34" charset="0"/>
                <a:ea typeface="Calibri" panose="020F0502020204030204" pitchFamily="34" charset="0"/>
                <a:cs typeface="Arial" panose="020B0604020202020204" pitchFamily="34" charset="0"/>
              </a:rPr>
              <a:t>2011-2018 Universidad Autónoma de Coahuila</a:t>
            </a:r>
          </a:p>
          <a:p>
            <a:pPr lvl="1">
              <a:lnSpc>
                <a:spcPct val="115000"/>
              </a:lnSpc>
              <a:spcAft>
                <a:spcPts val="1000"/>
              </a:spcAft>
            </a:pPr>
            <a:r>
              <a:rPr lang="es-MX" sz="1200" dirty="0">
                <a:effectLst/>
                <a:latin typeface="Arial" panose="020B0604020202020204" pitchFamily="34" charset="0"/>
                <a:ea typeface="Calibri" panose="020F0502020204030204" pitchFamily="34" charset="0"/>
                <a:cs typeface="Arial" panose="020B0604020202020204" pitchFamily="34" charset="0"/>
              </a:rPr>
              <a:t>Médico cirujano</a:t>
            </a:r>
          </a:p>
          <a:p>
            <a:pPr marL="628650" lvl="1" indent="-171450">
              <a:lnSpc>
                <a:spcPct val="115000"/>
              </a:lnSpc>
              <a:spcAft>
                <a:spcPts val="1000"/>
              </a:spcAft>
              <a:buFont typeface="Arial" panose="020B0604020202020204" pitchFamily="34" charset="0"/>
              <a:buChar char="•"/>
            </a:pPr>
            <a:r>
              <a:rPr lang="es-MX" sz="1200" dirty="0">
                <a:effectLst/>
                <a:latin typeface="Arial" panose="020B0604020202020204" pitchFamily="34" charset="0"/>
                <a:ea typeface="Calibri" panose="020F0502020204030204" pitchFamily="34" charset="0"/>
                <a:cs typeface="Arial" panose="020B0604020202020204" pitchFamily="34" charset="0"/>
              </a:rPr>
              <a:t>2011-2018 Centro de Estudios en Neurociencias y psicología de Chiapas.</a:t>
            </a:r>
          </a:p>
          <a:p>
            <a:pPr lvl="1">
              <a:lnSpc>
                <a:spcPct val="115000"/>
              </a:lnSpc>
              <a:spcAft>
                <a:spcPts val="1000"/>
              </a:spcAft>
            </a:pPr>
            <a:r>
              <a:rPr lang="es-MX" sz="1200" dirty="0">
                <a:effectLst/>
                <a:latin typeface="Arial" panose="020B0604020202020204" pitchFamily="34" charset="0"/>
                <a:ea typeface="Calibri" panose="020F0502020204030204" pitchFamily="34" charset="0"/>
                <a:cs typeface="Arial" panose="020B0604020202020204" pitchFamily="34" charset="0"/>
              </a:rPr>
              <a:t>Diplomado en neurociencias y psicopatología</a:t>
            </a:r>
          </a:p>
          <a:p>
            <a:pPr marL="628650" lvl="1" indent="-171450">
              <a:lnSpc>
                <a:spcPct val="115000"/>
              </a:lnSpc>
              <a:spcAft>
                <a:spcPts val="1000"/>
              </a:spcAft>
              <a:buFont typeface="Arial" panose="020B0604020202020204" pitchFamily="34" charset="0"/>
              <a:buChar char="•"/>
            </a:pPr>
            <a:r>
              <a:rPr lang="es-MX" sz="1200" dirty="0">
                <a:effectLst/>
                <a:latin typeface="Arial" panose="020B0604020202020204" pitchFamily="34" charset="0"/>
                <a:ea typeface="Calibri" panose="020F0502020204030204" pitchFamily="34" charset="0"/>
                <a:cs typeface="Arial" panose="020B0604020202020204" pitchFamily="34" charset="0"/>
              </a:rPr>
              <a:t>2018-2019 Universidad Cardenal Herrera.</a:t>
            </a:r>
          </a:p>
          <a:p>
            <a:pPr lvl="1">
              <a:lnSpc>
                <a:spcPct val="115000"/>
              </a:lnSpc>
              <a:spcAft>
                <a:spcPts val="1000"/>
              </a:spcAft>
            </a:pPr>
            <a:r>
              <a:rPr lang="es-MX" sz="1200" dirty="0">
                <a:effectLst/>
                <a:latin typeface="Arial" panose="020B0604020202020204" pitchFamily="34" charset="0"/>
                <a:ea typeface="Calibri" panose="020F0502020204030204" pitchFamily="34" charset="0"/>
                <a:cs typeface="Arial" panose="020B0604020202020204" pitchFamily="34" charset="0"/>
              </a:rPr>
              <a:t>Master en neurodesarrollo y neurología pediátrica.</a:t>
            </a:r>
          </a:p>
          <a:p>
            <a:pPr marL="628650" lvl="1" indent="-171450">
              <a:lnSpc>
                <a:spcPct val="115000"/>
              </a:lnSpc>
              <a:spcAft>
                <a:spcPts val="1000"/>
              </a:spcAft>
              <a:buFont typeface="Arial" panose="020B0604020202020204" pitchFamily="34" charset="0"/>
              <a:buChar char="•"/>
            </a:pPr>
            <a:r>
              <a:rPr lang="es-MX" sz="1200" dirty="0">
                <a:effectLst/>
                <a:latin typeface="Arial" panose="020B0604020202020204" pitchFamily="34" charset="0"/>
                <a:ea typeface="Calibri" panose="020F0502020204030204" pitchFamily="34" charset="0"/>
                <a:cs typeface="Arial" panose="020B0604020202020204" pitchFamily="34" charset="0"/>
              </a:rPr>
              <a:t>2023 – curso Comisión Nacional de Salud mental y Adicciones</a:t>
            </a:r>
          </a:p>
          <a:p>
            <a:pPr lvl="1">
              <a:lnSpc>
                <a:spcPct val="115000"/>
              </a:lnSpc>
              <a:spcAft>
                <a:spcPts val="1000"/>
              </a:spcAft>
            </a:pPr>
            <a:r>
              <a:rPr lang="es-MX" sz="1200" dirty="0">
                <a:effectLst/>
                <a:latin typeface="Arial" panose="020B0604020202020204" pitchFamily="34" charset="0"/>
                <a:ea typeface="Calibri" panose="020F0502020204030204" pitchFamily="34" charset="0"/>
                <a:cs typeface="Arial" panose="020B0604020202020204" pitchFamily="34" charset="0"/>
              </a:rPr>
              <a:t>Diplomado en identificación, valoración e intervención en conducta</a:t>
            </a:r>
          </a:p>
          <a:p>
            <a:pPr lvl="1">
              <a:lnSpc>
                <a:spcPct val="115000"/>
              </a:lnSpc>
              <a:spcAft>
                <a:spcPts val="1000"/>
              </a:spcAft>
            </a:pPr>
            <a:r>
              <a:rPr lang="es-MX" sz="1200" dirty="0">
                <a:effectLst/>
                <a:latin typeface="Arial" panose="020B0604020202020204" pitchFamily="34" charset="0"/>
                <a:ea typeface="Calibri" panose="020F0502020204030204" pitchFamily="34" charset="0"/>
                <a:cs typeface="Arial" panose="020B0604020202020204" pitchFamily="34" charset="0"/>
              </a:rPr>
              <a:t>suicida.</a:t>
            </a:r>
          </a:p>
          <a:p>
            <a:pPr lvl="1">
              <a:lnSpc>
                <a:spcPct val="115000"/>
              </a:lnSpc>
              <a:spcAft>
                <a:spcPts val="1000"/>
              </a:spcAft>
            </a:pPr>
            <a:r>
              <a:rPr lang="es-MX" sz="1200" b="1" dirty="0">
                <a:effectLst/>
                <a:latin typeface="Arial" panose="020B0604020202020204" pitchFamily="34" charset="0"/>
                <a:ea typeface="Calibri" panose="020F0502020204030204" pitchFamily="34" charset="0"/>
                <a:cs typeface="Arial" panose="020B0604020202020204" pitchFamily="34" charset="0"/>
              </a:rPr>
              <a:t>Experiencia laboral:</a:t>
            </a:r>
          </a:p>
          <a:p>
            <a:pPr marL="628650" lvl="1" indent="-171450">
              <a:lnSpc>
                <a:spcPct val="115000"/>
              </a:lnSpc>
              <a:spcAft>
                <a:spcPts val="1000"/>
              </a:spcAft>
              <a:buFont typeface="Arial" panose="020B0604020202020204" pitchFamily="34" charset="0"/>
              <a:buChar char="•"/>
            </a:pPr>
            <a:r>
              <a:rPr lang="es-MX" sz="1200" dirty="0">
                <a:effectLst/>
                <a:latin typeface="Arial" panose="020B0604020202020204" pitchFamily="34" charset="0"/>
                <a:ea typeface="Calibri" panose="020F0502020204030204" pitchFamily="34" charset="0"/>
                <a:cs typeface="Arial" panose="020B0604020202020204" pitchFamily="34" charset="0"/>
              </a:rPr>
              <a:t>DOCENCIA 2018-2023</a:t>
            </a:r>
          </a:p>
          <a:p>
            <a:pPr lvl="1">
              <a:lnSpc>
                <a:spcPct val="115000"/>
              </a:lnSpc>
              <a:spcAft>
                <a:spcPts val="1000"/>
              </a:spcAft>
            </a:pPr>
            <a:r>
              <a:rPr lang="es-MX" sz="1200" dirty="0">
                <a:effectLst/>
                <a:latin typeface="Arial" panose="020B0604020202020204" pitchFamily="34" charset="0"/>
                <a:ea typeface="Calibri" panose="020F0502020204030204" pitchFamily="34" charset="0"/>
                <a:cs typeface="Arial" panose="020B0604020202020204" pitchFamily="34" charset="0"/>
              </a:rPr>
              <a:t>Universidad Autónoma del Noreste</a:t>
            </a:r>
          </a:p>
          <a:p>
            <a:pPr lvl="1">
              <a:lnSpc>
                <a:spcPct val="115000"/>
              </a:lnSpc>
              <a:spcAft>
                <a:spcPts val="1000"/>
              </a:spcAft>
            </a:pPr>
            <a:r>
              <a:rPr lang="es-MX" sz="1200" dirty="0">
                <a:effectLst/>
                <a:latin typeface="Arial" panose="020B0604020202020204" pitchFamily="34" charset="0"/>
                <a:ea typeface="Calibri" panose="020F0502020204030204" pitchFamily="34" charset="0"/>
                <a:cs typeface="Arial" panose="020B0604020202020204" pitchFamily="34" charset="0"/>
              </a:rPr>
              <a:t>Universidad Autónoma de Durango 2020- Medicina, Histología</a:t>
            </a:r>
          </a:p>
          <a:p>
            <a:pPr lvl="1">
              <a:lnSpc>
                <a:spcPct val="115000"/>
              </a:lnSpc>
              <a:spcAft>
                <a:spcPts val="1000"/>
              </a:spcAft>
            </a:pPr>
            <a:r>
              <a:rPr lang="es-MX" sz="1200" dirty="0">
                <a:effectLst/>
                <a:latin typeface="Arial" panose="020B0604020202020204" pitchFamily="34" charset="0"/>
                <a:ea typeface="Calibri" panose="020F0502020204030204" pitchFamily="34" charset="0"/>
                <a:cs typeface="Arial" panose="020B0604020202020204" pitchFamily="34" charset="0"/>
              </a:rPr>
              <a:t>Universidad Autónoma de Coahuila</a:t>
            </a:r>
          </a:p>
          <a:p>
            <a:pPr marL="628650" lvl="1" indent="-171450">
              <a:lnSpc>
                <a:spcPct val="115000"/>
              </a:lnSpc>
              <a:spcAft>
                <a:spcPts val="1000"/>
              </a:spcAft>
              <a:buFont typeface="Arial" panose="020B0604020202020204" pitchFamily="34" charset="0"/>
              <a:buChar char="•"/>
            </a:pPr>
            <a:r>
              <a:rPr lang="es-MX" sz="1200" dirty="0">
                <a:effectLst/>
                <a:latin typeface="Arial" panose="020B0604020202020204" pitchFamily="34" charset="0"/>
                <a:ea typeface="Calibri" panose="020F0502020204030204" pitchFamily="34" charset="0"/>
                <a:cs typeface="Arial" panose="020B0604020202020204" pitchFamily="34" charset="0"/>
              </a:rPr>
              <a:t>Salud mental 2018-2023</a:t>
            </a:r>
          </a:p>
          <a:p>
            <a:pPr lvl="1">
              <a:lnSpc>
                <a:spcPct val="115000"/>
              </a:lnSpc>
              <a:spcAft>
                <a:spcPts val="1000"/>
              </a:spcAft>
            </a:pPr>
            <a:r>
              <a:rPr lang="es-MX" sz="1200" dirty="0">
                <a:effectLst/>
                <a:latin typeface="Arial" panose="020B0604020202020204" pitchFamily="34" charset="0"/>
                <a:ea typeface="Calibri" panose="020F0502020204030204" pitchFamily="34" charset="0"/>
                <a:cs typeface="Arial" panose="020B0604020202020204" pitchFamily="34" charset="0"/>
              </a:rPr>
              <a:t>Saltillo, Coahuila, México</a:t>
            </a:r>
          </a:p>
          <a:p>
            <a:pPr lvl="1">
              <a:spcAft>
                <a:spcPts val="1000"/>
              </a:spcAft>
            </a:pPr>
            <a:r>
              <a:rPr lang="es-MX" sz="1200" dirty="0">
                <a:effectLst/>
                <a:latin typeface="Arial" panose="020B0604020202020204" pitchFamily="34" charset="0"/>
                <a:ea typeface="Calibri" panose="020F0502020204030204" pitchFamily="34" charset="0"/>
                <a:cs typeface="Arial" panose="020B0604020202020204" pitchFamily="34" charset="0"/>
              </a:rPr>
              <a:t>-Coordinador Estatal del Programa de Salud Mental</a:t>
            </a:r>
          </a:p>
          <a:p>
            <a:pPr lvl="1">
              <a:spcAft>
                <a:spcPts val="1000"/>
              </a:spcAft>
            </a:pPr>
            <a:r>
              <a:rPr lang="es-MX" sz="1200" dirty="0">
                <a:effectLst/>
                <a:latin typeface="Arial" panose="020B0604020202020204" pitchFamily="34" charset="0"/>
                <a:ea typeface="Calibri" panose="020F0502020204030204" pitchFamily="34" charset="0"/>
                <a:cs typeface="Arial" panose="020B0604020202020204" pitchFamily="34" charset="0"/>
              </a:rPr>
              <a:t>-Coordinador Estatal del Programa de prevención del Suicidio</a:t>
            </a:r>
          </a:p>
          <a:p>
            <a:pPr lvl="1">
              <a:spcAft>
                <a:spcPts val="1000"/>
              </a:spcAft>
            </a:pPr>
            <a:r>
              <a:rPr lang="es-MX" sz="1200" dirty="0">
                <a:effectLst/>
                <a:latin typeface="Arial" panose="020B0604020202020204" pitchFamily="34" charset="0"/>
                <a:ea typeface="Calibri" panose="020F0502020204030204" pitchFamily="34" charset="0"/>
                <a:cs typeface="Arial" panose="020B0604020202020204" pitchFamily="34" charset="0"/>
              </a:rPr>
              <a:t>-Secretario Técnico de la Estrategia Nacional para Prevención de Adicciones</a:t>
            </a:r>
          </a:p>
          <a:p>
            <a:pPr lvl="1">
              <a:spcAft>
                <a:spcPts val="1000"/>
              </a:spcAft>
            </a:pPr>
            <a:r>
              <a:rPr lang="es-MX" sz="1200" dirty="0">
                <a:effectLst/>
                <a:latin typeface="Arial" panose="020B0604020202020204" pitchFamily="34" charset="0"/>
                <a:ea typeface="Calibri" panose="020F0502020204030204" pitchFamily="34" charset="0"/>
                <a:cs typeface="Arial" panose="020B0604020202020204" pitchFamily="34" charset="0"/>
              </a:rPr>
              <a:t>septiembre 2020- actual</a:t>
            </a:r>
          </a:p>
          <a:p>
            <a:pPr lvl="1">
              <a:spcAft>
                <a:spcPts val="1000"/>
              </a:spcAft>
            </a:pPr>
            <a:r>
              <a:rPr lang="es-MX" sz="1200" dirty="0">
                <a:effectLst/>
                <a:latin typeface="Arial" panose="020B0604020202020204" pitchFamily="34" charset="0"/>
                <a:ea typeface="Calibri" panose="020F0502020204030204" pitchFamily="34" charset="0"/>
                <a:cs typeface="Arial" panose="020B0604020202020204" pitchFamily="34" charset="0"/>
              </a:rPr>
              <a:t>Creación de protocolo COVID en Hospital Psiquiátrico de Parras para contención de brote,</a:t>
            </a:r>
          </a:p>
          <a:p>
            <a:pPr lvl="1">
              <a:spcAft>
                <a:spcPts val="1000"/>
              </a:spcAft>
            </a:pPr>
            <a:r>
              <a:rPr lang="es-MX" sz="1200" dirty="0">
                <a:effectLst/>
                <a:latin typeface="Arial" panose="020B0604020202020204" pitchFamily="34" charset="0"/>
                <a:ea typeface="Calibri" panose="020F0502020204030204" pitchFamily="34" charset="0"/>
                <a:cs typeface="Arial" panose="020B0604020202020204" pitchFamily="34" charset="0"/>
              </a:rPr>
              <a:t>mortalidad 2%</a:t>
            </a:r>
          </a:p>
          <a:p>
            <a:pPr lvl="1">
              <a:spcAft>
                <a:spcPts val="1000"/>
              </a:spcAft>
            </a:pPr>
            <a:r>
              <a:rPr lang="es-MX" sz="1200" dirty="0">
                <a:effectLst/>
                <a:latin typeface="Arial" panose="020B0604020202020204" pitchFamily="34" charset="0"/>
                <a:ea typeface="Calibri" panose="020F0502020204030204" pitchFamily="34" charset="0"/>
                <a:cs typeface="Arial" panose="020B0604020202020204" pitchFamily="34" charset="0"/>
              </a:rPr>
              <a:t>Creación del 1er Congreso Estatal de Salud Mental y Adicciones, 2020, siendo el primer estado en </a:t>
            </a:r>
            <a:r>
              <a:rPr lang="es-MX" sz="1200" dirty="0" err="1">
                <a:effectLst/>
                <a:latin typeface="Arial" panose="020B0604020202020204" pitchFamily="34" charset="0"/>
                <a:ea typeface="Calibri" panose="020F0502020204030204" pitchFamily="34" charset="0"/>
                <a:cs typeface="Arial" panose="020B0604020202020204" pitchFamily="34" charset="0"/>
              </a:rPr>
              <a:t>Mexico</a:t>
            </a:r>
            <a:r>
              <a:rPr lang="es-MX" sz="1200" dirty="0">
                <a:effectLst/>
                <a:latin typeface="Arial" panose="020B0604020202020204" pitchFamily="34" charset="0"/>
                <a:ea typeface="Calibri" panose="020F0502020204030204" pitchFamily="34" charset="0"/>
                <a:cs typeface="Arial" panose="020B0604020202020204" pitchFamily="34" charset="0"/>
              </a:rPr>
              <a:t> en hacerlo.</a:t>
            </a:r>
          </a:p>
          <a:p>
            <a:pPr lvl="1">
              <a:spcAft>
                <a:spcPts val="1000"/>
              </a:spcAft>
            </a:pPr>
            <a:r>
              <a:rPr lang="es-MX" sz="1200" dirty="0">
                <a:effectLst/>
                <a:latin typeface="Arial" panose="020B0604020202020204" pitchFamily="34" charset="0"/>
                <a:ea typeface="Calibri" panose="020F0502020204030204" pitchFamily="34" charset="0"/>
                <a:cs typeface="Arial" panose="020B0604020202020204" pitchFamily="34" charset="0"/>
              </a:rPr>
              <a:t>Planeación y ejecución de Estrategia “Arte para valorarte”</a:t>
            </a:r>
          </a:p>
          <a:p>
            <a:pPr lvl="1">
              <a:spcAft>
                <a:spcPts val="1000"/>
              </a:spcAft>
            </a:pPr>
            <a:r>
              <a:rPr lang="es-MX" sz="1200" dirty="0">
                <a:effectLst/>
                <a:latin typeface="Arial" panose="020B0604020202020204" pitchFamily="34" charset="0"/>
                <a:ea typeface="Calibri" panose="020F0502020204030204" pitchFamily="34" charset="0"/>
                <a:cs typeface="Arial" panose="020B0604020202020204" pitchFamily="34" charset="0"/>
              </a:rPr>
              <a:t>Iniciativa </a:t>
            </a:r>
            <a:r>
              <a:rPr lang="es-MX" sz="1200" dirty="0" err="1">
                <a:effectLst/>
                <a:latin typeface="Arial" panose="020B0604020202020204" pitchFamily="34" charset="0"/>
                <a:ea typeface="Calibri" panose="020F0502020204030204" pitchFamily="34" charset="0"/>
                <a:cs typeface="Arial" panose="020B0604020202020204" pitchFamily="34" charset="0"/>
              </a:rPr>
              <a:t>mhGAP</a:t>
            </a:r>
            <a:r>
              <a:rPr lang="es-MX" sz="1200" dirty="0">
                <a:effectLst/>
                <a:latin typeface="Arial" panose="020B0604020202020204" pitchFamily="34" charset="0"/>
                <a:ea typeface="Calibri" panose="020F0502020204030204" pitchFamily="34" charset="0"/>
                <a:cs typeface="Arial" panose="020B0604020202020204" pitchFamily="34" charset="0"/>
              </a:rPr>
              <a:t> para estudiantes universitarios y primeros auxilios psicológicos en Universidad</a:t>
            </a:r>
          </a:p>
          <a:p>
            <a:pPr lvl="1">
              <a:spcAft>
                <a:spcPts val="1000"/>
              </a:spcAft>
            </a:pPr>
            <a:r>
              <a:rPr lang="es-MX" sz="1200" dirty="0">
                <a:effectLst/>
                <a:latin typeface="Arial" panose="020B0604020202020204" pitchFamily="34" charset="0"/>
                <a:ea typeface="Calibri" panose="020F0502020204030204" pitchFamily="34" charset="0"/>
                <a:cs typeface="Arial" panose="020B0604020202020204" pitchFamily="34" charset="0"/>
              </a:rPr>
              <a:t>Autónoma de Coahuila a, la primera a nivel nacional</a:t>
            </a:r>
          </a:p>
          <a:p>
            <a:pPr lvl="1">
              <a:spcAft>
                <a:spcPts val="1000"/>
              </a:spcAft>
            </a:pPr>
            <a:r>
              <a:rPr lang="es-MX" sz="1200" dirty="0">
                <a:effectLst/>
                <a:latin typeface="Arial" panose="020B0604020202020204" pitchFamily="34" charset="0"/>
                <a:ea typeface="Calibri" panose="020F0502020204030204" pitchFamily="34" charset="0"/>
                <a:cs typeface="Arial" panose="020B0604020202020204" pitchFamily="34" charset="0"/>
              </a:rPr>
              <a:t>Capacitación del 80% de Servicios de Salud del estado, primer nivel en </a:t>
            </a:r>
            <a:r>
              <a:rPr lang="es-MX" sz="1200" dirty="0" err="1">
                <a:effectLst/>
                <a:latin typeface="Arial" panose="020B0604020202020204" pitchFamily="34" charset="0"/>
                <a:ea typeface="Calibri" panose="020F0502020204030204" pitchFamily="34" charset="0"/>
                <a:cs typeface="Arial" panose="020B0604020202020204" pitchFamily="34" charset="0"/>
              </a:rPr>
              <a:t>mhGAP</a:t>
            </a:r>
            <a:endParaRPr lang="es-MX" sz="1200" dirty="0">
              <a:effectLst/>
              <a:latin typeface="Arial" panose="020B0604020202020204" pitchFamily="34" charset="0"/>
              <a:ea typeface="Calibri" panose="020F0502020204030204" pitchFamily="34" charset="0"/>
              <a:cs typeface="Arial" panose="020B0604020202020204" pitchFamily="34" charset="0"/>
            </a:endParaRPr>
          </a:p>
          <a:p>
            <a:pPr lvl="1">
              <a:spcAft>
                <a:spcPts val="1000"/>
              </a:spcAft>
            </a:pPr>
            <a:r>
              <a:rPr lang="es-MX" sz="1200" dirty="0">
                <a:effectLst/>
                <a:latin typeface="Arial" panose="020B0604020202020204" pitchFamily="34" charset="0"/>
                <a:ea typeface="Calibri" panose="020F0502020204030204" pitchFamily="34" charset="0"/>
                <a:cs typeface="Arial" panose="020B0604020202020204" pitchFamily="34" charset="0"/>
              </a:rPr>
              <a:t>Apertura de Grupos de Tele mentoría 2022-2023.</a:t>
            </a:r>
          </a:p>
        </p:txBody>
      </p:sp>
      <p:pic>
        <p:nvPicPr>
          <p:cNvPr id="10" name="Imagen 9">
            <a:extLst>
              <a:ext uri="{FF2B5EF4-FFF2-40B4-BE49-F238E27FC236}">
                <a16:creationId xmlns:a16="http://schemas.microsoft.com/office/drawing/2014/main" id="{1E5A42E7-3E1A-48CE-ABD5-3875507B7C0E}"/>
              </a:ext>
            </a:extLst>
          </p:cNvPr>
          <p:cNvPicPr/>
          <p:nvPr/>
        </p:nvPicPr>
        <p:blipFill rotWithShape="1">
          <a:blip r:embed="rId4">
            <a:extLst>
              <a:ext uri="{28A0092B-C50C-407E-A947-70E740481C1C}">
                <a14:useLocalDpi xmlns:a14="http://schemas.microsoft.com/office/drawing/2010/main" val="0"/>
              </a:ext>
            </a:extLst>
          </a:blip>
          <a:srcRect l="71232"/>
          <a:stretch/>
        </p:blipFill>
        <p:spPr bwMode="auto">
          <a:xfrm>
            <a:off x="5302793" y="52012"/>
            <a:ext cx="1471791" cy="807792"/>
          </a:xfrm>
          <a:prstGeom prst="rect">
            <a:avLst/>
          </a:prstGeom>
          <a:noFill/>
          <a:ln>
            <a:noFill/>
          </a:ln>
        </p:spPr>
      </p:pic>
    </p:spTree>
    <p:extLst>
      <p:ext uri="{BB962C8B-B14F-4D97-AF65-F5344CB8AC3E}">
        <p14:creationId xmlns:p14="http://schemas.microsoft.com/office/powerpoint/2010/main" val="1308909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2">
            <a:extLst>
              <a:ext uri="{FF2B5EF4-FFF2-40B4-BE49-F238E27FC236}">
                <a16:creationId xmlns:a16="http://schemas.microsoft.com/office/drawing/2014/main" id="{43582D72-2D93-47CB-ACC1-0E04E7DC07E6}"/>
              </a:ext>
            </a:extLst>
          </p:cNvPr>
          <p:cNvPicPr>
            <a:picLocks noChangeArrowheads="1"/>
          </p:cNvPicPr>
          <p:nvPr/>
        </p:nvPicPr>
        <p:blipFill rotWithShape="1">
          <a:blip r:embed="rId2">
            <a:extLst>
              <a:ext uri="{28A0092B-C50C-407E-A947-70E740481C1C}">
                <a14:useLocalDpi xmlns:a14="http://schemas.microsoft.com/office/drawing/2010/main" val="0"/>
              </a:ext>
            </a:extLst>
          </a:blip>
          <a:srcRect r="54657"/>
          <a:stretch/>
        </p:blipFill>
        <p:spPr bwMode="auto">
          <a:xfrm>
            <a:off x="83416" y="61593"/>
            <a:ext cx="2385647" cy="9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3"/>
          <a:srcRect l="39216" t="85865" r="41812" b="12280"/>
          <a:stretch/>
        </p:blipFill>
        <p:spPr>
          <a:xfrm flipV="1">
            <a:off x="12185" y="10676121"/>
            <a:ext cx="6858000" cy="1515878"/>
          </a:xfrm>
          <a:prstGeom prst="rect">
            <a:avLst/>
          </a:prstGeom>
        </p:spPr>
      </p:pic>
      <p:sp>
        <p:nvSpPr>
          <p:cNvPr id="5" name="CuadroTexto 4">
            <a:extLst>
              <a:ext uri="{FF2B5EF4-FFF2-40B4-BE49-F238E27FC236}">
                <a16:creationId xmlns:a16="http://schemas.microsoft.com/office/drawing/2014/main" id="{E98C593A-C365-4F00-AEA0-D43895D34097}"/>
              </a:ext>
            </a:extLst>
          </p:cNvPr>
          <p:cNvSpPr txBox="1"/>
          <p:nvPr/>
        </p:nvSpPr>
        <p:spPr>
          <a:xfrm>
            <a:off x="892972" y="1167438"/>
            <a:ext cx="5096426" cy="646331"/>
          </a:xfrm>
          <a:prstGeom prst="rect">
            <a:avLst/>
          </a:prstGeom>
          <a:noFill/>
        </p:spPr>
        <p:txBody>
          <a:bodyPr wrap="square" rtlCol="0">
            <a:spAutoFit/>
          </a:bodyPr>
          <a:lstStyle/>
          <a:p>
            <a:pPr algn="ctr"/>
            <a:r>
              <a:rPr lang="es-MX" sz="1800" b="1" dirty="0">
                <a:effectLst/>
                <a:latin typeface="Arial" panose="020B0604020202020204" pitchFamily="34" charset="0"/>
                <a:ea typeface="Calibri" panose="020F0502020204030204" pitchFamily="34" charset="0"/>
              </a:rPr>
              <a:t>Q.F.B. Ana María Aguilar </a:t>
            </a:r>
            <a:r>
              <a:rPr lang="es-MX" sz="1800" b="1" dirty="0" err="1">
                <a:effectLst/>
                <a:latin typeface="Arial" panose="020B0604020202020204" pitchFamily="34" charset="0"/>
                <a:ea typeface="Calibri" panose="020F0502020204030204" pitchFamily="34" charset="0"/>
              </a:rPr>
              <a:t>Brondo</a:t>
            </a:r>
            <a:endParaRPr lang="es-MX" sz="1800" b="1" dirty="0">
              <a:effectLst/>
              <a:latin typeface="Arial" panose="020B0604020202020204" pitchFamily="34" charset="0"/>
              <a:ea typeface="Calibri" panose="020F0502020204030204" pitchFamily="34" charset="0"/>
            </a:endParaRPr>
          </a:p>
          <a:p>
            <a:pPr algn="ctr"/>
            <a:r>
              <a:rPr lang="es-MX" dirty="0">
                <a:latin typeface="Arial" panose="020B0604020202020204" pitchFamily="34" charset="0"/>
                <a:cs typeface="Arial" panose="020B0604020202020204" pitchFamily="34" charset="0"/>
              </a:rPr>
              <a:t>Subdirectora de Diagnóstico y Hematología</a:t>
            </a:r>
          </a:p>
        </p:txBody>
      </p:sp>
      <p:pic>
        <p:nvPicPr>
          <p:cNvPr id="10" name="Imagen 9">
            <a:extLst>
              <a:ext uri="{FF2B5EF4-FFF2-40B4-BE49-F238E27FC236}">
                <a16:creationId xmlns:a16="http://schemas.microsoft.com/office/drawing/2014/main" id="{1E5A42E7-3E1A-48CE-ABD5-3875507B7C0E}"/>
              </a:ext>
            </a:extLst>
          </p:cNvPr>
          <p:cNvPicPr/>
          <p:nvPr/>
        </p:nvPicPr>
        <p:blipFill rotWithShape="1">
          <a:blip r:embed="rId4">
            <a:extLst>
              <a:ext uri="{28A0092B-C50C-407E-A947-70E740481C1C}">
                <a14:useLocalDpi xmlns:a14="http://schemas.microsoft.com/office/drawing/2010/main" val="0"/>
              </a:ext>
            </a:extLst>
          </a:blip>
          <a:srcRect l="71232"/>
          <a:stretch/>
        </p:blipFill>
        <p:spPr bwMode="auto">
          <a:xfrm>
            <a:off x="5302793" y="52012"/>
            <a:ext cx="1471791" cy="807792"/>
          </a:xfrm>
          <a:prstGeom prst="rect">
            <a:avLst/>
          </a:prstGeom>
          <a:noFill/>
          <a:ln>
            <a:noFill/>
          </a:ln>
        </p:spPr>
      </p:pic>
      <p:sp>
        <p:nvSpPr>
          <p:cNvPr id="8" name="CuadroTexto 7">
            <a:extLst>
              <a:ext uri="{FF2B5EF4-FFF2-40B4-BE49-F238E27FC236}">
                <a16:creationId xmlns:a16="http://schemas.microsoft.com/office/drawing/2014/main" id="{32BB662D-5F20-43A3-AC58-E15B25CD7FD0}"/>
              </a:ext>
            </a:extLst>
          </p:cNvPr>
          <p:cNvSpPr txBox="1"/>
          <p:nvPr/>
        </p:nvSpPr>
        <p:spPr>
          <a:xfrm>
            <a:off x="1" y="2269730"/>
            <a:ext cx="6870184" cy="2156809"/>
          </a:xfrm>
          <a:prstGeom prst="rect">
            <a:avLst/>
          </a:prstGeom>
          <a:noFill/>
        </p:spPr>
        <p:txBody>
          <a:bodyPr wrap="square">
            <a:spAutoFit/>
          </a:bodyPr>
          <a:lstStyle/>
          <a:p>
            <a:pPr>
              <a:lnSpc>
                <a:spcPct val="107000"/>
              </a:lnSpc>
              <a:spcAft>
                <a:spcPts val="800"/>
              </a:spcAft>
            </a:pPr>
            <a:r>
              <a:rPr lang="es-MX" sz="1200" b="1" kern="100" dirty="0">
                <a:effectLst/>
                <a:latin typeface="Arial" panose="020B0604020202020204" pitchFamily="34" charset="0"/>
                <a:ea typeface="Calibri" panose="020F0502020204030204" pitchFamily="34" charset="0"/>
                <a:cs typeface="Arial" panose="020B0604020202020204" pitchFamily="34" charset="0"/>
              </a:rPr>
              <a:t>Formación Académica: </a:t>
            </a:r>
          </a:p>
          <a:p>
            <a:pPr marL="342900" lvl="0" indent="-342900">
              <a:lnSpc>
                <a:spcPct val="107000"/>
              </a:lnSpc>
              <a:buFont typeface="Symbol" panose="05050102010706020507" pitchFamily="18" charset="2"/>
              <a:buChar char=""/>
            </a:pPr>
            <a:r>
              <a:rPr lang="es-MX" sz="1200" kern="100" dirty="0">
                <a:effectLst/>
                <a:latin typeface="Arial" panose="020B0604020202020204" pitchFamily="34" charset="0"/>
                <a:ea typeface="Calibri" panose="020F0502020204030204" pitchFamily="34" charset="0"/>
                <a:cs typeface="Arial" panose="020B0604020202020204" pitchFamily="34" charset="0"/>
              </a:rPr>
              <a:t>Licenciado Químico Farmacobiólogo, Facultad de Ciencias Químicas de la Universidad Autónoma de Coahuila de Zaragoza.  </a:t>
            </a:r>
          </a:p>
          <a:p>
            <a:pPr marL="342900" lvl="0" indent="-342900">
              <a:lnSpc>
                <a:spcPct val="107000"/>
              </a:lnSpc>
              <a:buFont typeface="Symbol" panose="05050102010706020507" pitchFamily="18" charset="2"/>
              <a:buChar char=""/>
            </a:pPr>
            <a:r>
              <a:rPr lang="es-MX" sz="1200" kern="100" dirty="0">
                <a:effectLst/>
                <a:latin typeface="Arial" panose="020B0604020202020204" pitchFamily="34" charset="0"/>
                <a:ea typeface="Calibri" panose="020F0502020204030204" pitchFamily="34" charset="0"/>
                <a:cs typeface="Arial" panose="020B0604020202020204" pitchFamily="34" charset="0"/>
              </a:rPr>
              <a:t>Maestría en Ciencias de la Educación Media y Universitaria, Instituto Universitario España de Coahuila.</a:t>
            </a:r>
          </a:p>
          <a:p>
            <a:pPr marL="342900" lvl="0" indent="-342900">
              <a:lnSpc>
                <a:spcPct val="107000"/>
              </a:lnSpc>
              <a:buFont typeface="Symbol" panose="05050102010706020507" pitchFamily="18" charset="2"/>
              <a:buChar char=""/>
            </a:pPr>
            <a:r>
              <a:rPr lang="es-MX" sz="1200" kern="100" dirty="0">
                <a:effectLst/>
                <a:latin typeface="Arial" panose="020B0604020202020204" pitchFamily="34" charset="0"/>
                <a:ea typeface="Calibri" panose="020F0502020204030204" pitchFamily="34" charset="0"/>
                <a:cs typeface="Arial" panose="020B0604020202020204" pitchFamily="34" charset="0"/>
              </a:rPr>
              <a:t>Maestría en Salud Publica, Instituto de Competencias Digitales UNICLA-ICD</a:t>
            </a:r>
          </a:p>
          <a:p>
            <a:pPr marL="342900" lvl="0" indent="-342900">
              <a:lnSpc>
                <a:spcPct val="107000"/>
              </a:lnSpc>
              <a:buFont typeface="Symbol" panose="05050102010706020507" pitchFamily="18" charset="2"/>
              <a:buChar char=""/>
            </a:pPr>
            <a:r>
              <a:rPr lang="es-MX" sz="1200" kern="100" dirty="0">
                <a:effectLst/>
                <a:latin typeface="Arial" panose="020B0604020202020204" pitchFamily="34" charset="0"/>
                <a:ea typeface="Calibri" panose="020F0502020204030204" pitchFamily="34" charset="0"/>
                <a:cs typeface="Arial" panose="020B0604020202020204" pitchFamily="34" charset="0"/>
              </a:rPr>
              <a:t>Doctorado en Ciencias de la Educación Media y Universitaria, Instituto Universitario España de Coahuila (en proceso)</a:t>
            </a:r>
          </a:p>
          <a:p>
            <a:pPr marL="342900" lvl="0" indent="-342900">
              <a:lnSpc>
                <a:spcPct val="107000"/>
              </a:lnSpc>
              <a:buFont typeface="Symbol" panose="05050102010706020507" pitchFamily="18" charset="2"/>
              <a:buChar char=""/>
            </a:pPr>
            <a:r>
              <a:rPr lang="es-MX" sz="1200" kern="100" dirty="0">
                <a:effectLst/>
                <a:latin typeface="Arial" panose="020B0604020202020204" pitchFamily="34" charset="0"/>
                <a:ea typeface="Calibri" panose="020F0502020204030204" pitchFamily="34" charset="0"/>
                <a:cs typeface="Arial" panose="020B0604020202020204" pitchFamily="34" charset="0"/>
              </a:rPr>
              <a:t>Diplomado en Hematología, Colegio de Químicos de Saltillo, Coahuila.</a:t>
            </a:r>
          </a:p>
          <a:p>
            <a:pPr marL="342900" lvl="0" indent="-342900">
              <a:lnSpc>
                <a:spcPct val="107000"/>
              </a:lnSpc>
              <a:spcAft>
                <a:spcPts val="800"/>
              </a:spcAft>
              <a:buFont typeface="Symbol" panose="05050102010706020507" pitchFamily="18" charset="2"/>
              <a:buChar char=""/>
            </a:pPr>
            <a:r>
              <a:rPr lang="es-MX" sz="1200" kern="100" dirty="0">
                <a:effectLst/>
                <a:latin typeface="Arial" panose="020B0604020202020204" pitchFamily="34" charset="0"/>
                <a:ea typeface="Calibri" panose="020F0502020204030204" pitchFamily="34" charset="0"/>
                <a:cs typeface="Arial" panose="020B0604020202020204" pitchFamily="34" charset="0"/>
              </a:rPr>
              <a:t>Miembro Asociado en la Asociación Mexicana de Medicina Transfusional (AMMTAC).</a:t>
            </a:r>
          </a:p>
        </p:txBody>
      </p:sp>
      <p:graphicFrame>
        <p:nvGraphicFramePr>
          <p:cNvPr id="3" name="Tabla 2">
            <a:extLst>
              <a:ext uri="{FF2B5EF4-FFF2-40B4-BE49-F238E27FC236}">
                <a16:creationId xmlns:a16="http://schemas.microsoft.com/office/drawing/2014/main" id="{B71E5590-A939-490C-9083-F9E570A1B8FA}"/>
              </a:ext>
            </a:extLst>
          </p:cNvPr>
          <p:cNvGraphicFramePr>
            <a:graphicFrameLocks noGrp="1"/>
          </p:cNvGraphicFramePr>
          <p:nvPr/>
        </p:nvGraphicFramePr>
        <p:xfrm>
          <a:off x="626110" y="5714555"/>
          <a:ext cx="5605780" cy="2800796"/>
        </p:xfrm>
        <a:graphic>
          <a:graphicData uri="http://schemas.openxmlformats.org/drawingml/2006/table">
            <a:tbl>
              <a:tblPr firstRow="1" firstCol="1" bandRow="1">
                <a:tableStyleId>{5C22544A-7EE6-4342-B048-85BDC9FD1C3A}</a:tableStyleId>
              </a:tblPr>
              <a:tblGrid>
                <a:gridCol w="1401445">
                  <a:extLst>
                    <a:ext uri="{9D8B030D-6E8A-4147-A177-3AD203B41FA5}">
                      <a16:colId xmlns:a16="http://schemas.microsoft.com/office/drawing/2014/main" val="3568392659"/>
                    </a:ext>
                  </a:extLst>
                </a:gridCol>
                <a:gridCol w="1401445">
                  <a:extLst>
                    <a:ext uri="{9D8B030D-6E8A-4147-A177-3AD203B41FA5}">
                      <a16:colId xmlns:a16="http://schemas.microsoft.com/office/drawing/2014/main" val="3511014052"/>
                    </a:ext>
                  </a:extLst>
                </a:gridCol>
                <a:gridCol w="1401445">
                  <a:extLst>
                    <a:ext uri="{9D8B030D-6E8A-4147-A177-3AD203B41FA5}">
                      <a16:colId xmlns:a16="http://schemas.microsoft.com/office/drawing/2014/main" val="2663168136"/>
                    </a:ext>
                  </a:extLst>
                </a:gridCol>
                <a:gridCol w="1401445">
                  <a:extLst>
                    <a:ext uri="{9D8B030D-6E8A-4147-A177-3AD203B41FA5}">
                      <a16:colId xmlns:a16="http://schemas.microsoft.com/office/drawing/2014/main" val="2726169720"/>
                    </a:ext>
                  </a:extLst>
                </a:gridCol>
              </a:tblGrid>
              <a:tr h="0">
                <a:tc>
                  <a:txBody>
                    <a:bodyPr/>
                    <a:lstStyle/>
                    <a:p>
                      <a:pPr algn="ctr">
                        <a:lnSpc>
                          <a:spcPct val="107000"/>
                        </a:lnSpc>
                        <a:spcAft>
                          <a:spcPts val="800"/>
                        </a:spcAft>
                      </a:pPr>
                      <a:r>
                        <a:rPr lang="es-MX" sz="500" kern="100" dirty="0">
                          <a:effectLst/>
                        </a:rPr>
                        <a:t> </a:t>
                      </a:r>
                      <a:endParaRPr lang="es-MX" sz="1100" kern="100" dirty="0">
                        <a:effectLst/>
                      </a:endParaRPr>
                    </a:p>
                    <a:p>
                      <a:pPr algn="ctr">
                        <a:lnSpc>
                          <a:spcPct val="107000"/>
                        </a:lnSpc>
                        <a:spcAft>
                          <a:spcPts val="800"/>
                        </a:spcAft>
                      </a:pPr>
                      <a:r>
                        <a:rPr lang="es-MX" sz="1100" kern="100" dirty="0">
                          <a:effectLst/>
                        </a:rPr>
                        <a:t>EMPRESA</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500" kern="100">
                          <a:effectLst/>
                        </a:rPr>
                        <a:t> </a:t>
                      </a:r>
                      <a:endParaRPr lang="es-MX" sz="1100" kern="100">
                        <a:effectLst/>
                      </a:endParaRPr>
                    </a:p>
                    <a:p>
                      <a:pPr algn="ctr">
                        <a:lnSpc>
                          <a:spcPct val="107000"/>
                        </a:lnSpc>
                        <a:spcAft>
                          <a:spcPts val="800"/>
                        </a:spcAft>
                      </a:pPr>
                      <a:r>
                        <a:rPr lang="es-MX" sz="1100" kern="100">
                          <a:effectLst/>
                        </a:rPr>
                        <a:t>PUESTO</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100" kern="100">
                          <a:effectLst/>
                        </a:rPr>
                        <a:t>FUNCION Y/O ACTIVIDAD</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100" kern="100">
                          <a:effectLst/>
                        </a:rPr>
                        <a:t>PERIODO</a:t>
                      </a:r>
                    </a:p>
                    <a:p>
                      <a:pPr algn="ctr">
                        <a:lnSpc>
                          <a:spcPct val="107000"/>
                        </a:lnSpc>
                        <a:spcAft>
                          <a:spcPts val="800"/>
                        </a:spcAft>
                      </a:pPr>
                      <a:r>
                        <a:rPr lang="es-MX" sz="1100" kern="100">
                          <a:effectLst/>
                        </a:rPr>
                        <a:t>(DESDE – HASTA)</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1009544"/>
                  </a:ext>
                </a:extLst>
              </a:tr>
              <a:tr h="0">
                <a:tc>
                  <a:txBody>
                    <a:bodyPr/>
                    <a:lstStyle/>
                    <a:p>
                      <a:pPr algn="ctr">
                        <a:lnSpc>
                          <a:spcPct val="107000"/>
                        </a:lnSpc>
                        <a:spcAft>
                          <a:spcPts val="800"/>
                        </a:spcAft>
                      </a:pPr>
                      <a:r>
                        <a:rPr lang="es-MX" sz="1100" kern="100">
                          <a:effectLst/>
                        </a:rPr>
                        <a:t> </a:t>
                      </a:r>
                    </a:p>
                    <a:p>
                      <a:pPr algn="ctr">
                        <a:lnSpc>
                          <a:spcPct val="107000"/>
                        </a:lnSpc>
                        <a:spcAft>
                          <a:spcPts val="800"/>
                        </a:spcAft>
                      </a:pPr>
                      <a:r>
                        <a:rPr lang="es-MX" sz="1100" kern="100">
                          <a:effectLst/>
                        </a:rPr>
                        <a:t>Servicios de Salud de Coahuila de Zaragoza</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100" kern="100">
                          <a:effectLst/>
                        </a:rPr>
                        <a:t>Directora y Subdirectora de Diagnostico y Hematología de los SSCZ</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100" kern="100">
                          <a:effectLst/>
                        </a:rPr>
                        <a:t> </a:t>
                      </a:r>
                    </a:p>
                    <a:p>
                      <a:pPr algn="ctr">
                        <a:lnSpc>
                          <a:spcPct val="107000"/>
                        </a:lnSpc>
                        <a:spcAft>
                          <a:spcPts val="800"/>
                        </a:spcAft>
                      </a:pPr>
                      <a:r>
                        <a:rPr lang="es-MX" sz="1100" kern="100">
                          <a:effectLst/>
                        </a:rPr>
                        <a:t>Coordinación, Supervisión y Dirección</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100" kern="100">
                          <a:effectLst/>
                        </a:rPr>
                        <a:t> </a:t>
                      </a:r>
                    </a:p>
                    <a:p>
                      <a:pPr algn="ctr">
                        <a:lnSpc>
                          <a:spcPct val="107000"/>
                        </a:lnSpc>
                        <a:spcAft>
                          <a:spcPts val="800"/>
                        </a:spcAft>
                      </a:pPr>
                      <a:r>
                        <a:rPr lang="es-MX" sz="1100" kern="100">
                          <a:effectLst/>
                        </a:rPr>
                        <a:t> </a:t>
                      </a:r>
                    </a:p>
                    <a:p>
                      <a:pPr algn="ctr">
                        <a:lnSpc>
                          <a:spcPct val="107000"/>
                        </a:lnSpc>
                        <a:spcAft>
                          <a:spcPts val="800"/>
                        </a:spcAft>
                      </a:pPr>
                      <a:r>
                        <a:rPr lang="es-MX" sz="1100" kern="100">
                          <a:effectLst/>
                        </a:rPr>
                        <a:t>2018 - Actualidad</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9847264"/>
                  </a:ext>
                </a:extLst>
              </a:tr>
              <a:tr h="0">
                <a:tc>
                  <a:txBody>
                    <a:bodyPr/>
                    <a:lstStyle/>
                    <a:p>
                      <a:pPr algn="ctr">
                        <a:lnSpc>
                          <a:spcPct val="107000"/>
                        </a:lnSpc>
                        <a:spcAft>
                          <a:spcPts val="800"/>
                        </a:spcAft>
                      </a:pPr>
                      <a:r>
                        <a:rPr lang="es-MX" sz="600" kern="100">
                          <a:effectLst/>
                        </a:rPr>
                        <a:t> </a:t>
                      </a:r>
                      <a:endParaRPr lang="es-MX" sz="1100" kern="100">
                        <a:effectLst/>
                      </a:endParaRPr>
                    </a:p>
                    <a:p>
                      <a:pPr algn="ctr">
                        <a:lnSpc>
                          <a:spcPct val="107000"/>
                        </a:lnSpc>
                        <a:spcAft>
                          <a:spcPts val="800"/>
                        </a:spcAft>
                      </a:pPr>
                      <a:r>
                        <a:rPr lang="es-MX" sz="1100" kern="100">
                          <a:effectLst/>
                        </a:rPr>
                        <a:t>Servicios de Salud de Coahuila de Zaragoza</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100" kern="100">
                          <a:effectLst/>
                        </a:rPr>
                        <a:t>Directora del Laboratorio Estatal de Salud Pública de Coahuila (LESP)</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600" kern="100">
                          <a:effectLst/>
                        </a:rPr>
                        <a:t> </a:t>
                      </a:r>
                      <a:endParaRPr lang="es-MX" sz="1100" kern="100">
                        <a:effectLst/>
                      </a:endParaRPr>
                    </a:p>
                    <a:p>
                      <a:pPr algn="ctr">
                        <a:lnSpc>
                          <a:spcPct val="107000"/>
                        </a:lnSpc>
                        <a:spcAft>
                          <a:spcPts val="800"/>
                        </a:spcAft>
                      </a:pPr>
                      <a:r>
                        <a:rPr lang="es-MX" sz="1100" kern="100">
                          <a:effectLst/>
                        </a:rPr>
                        <a:t>Coordinación, Supervisión y Dirección </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100" kern="100">
                          <a:effectLst/>
                        </a:rPr>
                        <a:t> </a:t>
                      </a:r>
                    </a:p>
                    <a:p>
                      <a:pPr algn="ctr">
                        <a:lnSpc>
                          <a:spcPct val="107000"/>
                        </a:lnSpc>
                        <a:spcAft>
                          <a:spcPts val="800"/>
                        </a:spcAft>
                      </a:pPr>
                      <a:r>
                        <a:rPr lang="es-MX" sz="600" kern="100">
                          <a:effectLst/>
                        </a:rPr>
                        <a:t> </a:t>
                      </a:r>
                      <a:endParaRPr lang="es-MX" sz="1100" kern="100">
                        <a:effectLst/>
                      </a:endParaRPr>
                    </a:p>
                    <a:p>
                      <a:pPr algn="ctr">
                        <a:lnSpc>
                          <a:spcPct val="107000"/>
                        </a:lnSpc>
                        <a:spcAft>
                          <a:spcPts val="800"/>
                        </a:spcAft>
                      </a:pPr>
                      <a:r>
                        <a:rPr lang="es-MX" sz="1100" kern="100">
                          <a:effectLst/>
                        </a:rPr>
                        <a:t>2012 - 2018</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309407"/>
                  </a:ext>
                </a:extLst>
              </a:tr>
              <a:tr h="0">
                <a:tc>
                  <a:txBody>
                    <a:bodyPr/>
                    <a:lstStyle/>
                    <a:p>
                      <a:pPr algn="ctr">
                        <a:lnSpc>
                          <a:spcPct val="107000"/>
                        </a:lnSpc>
                        <a:spcAft>
                          <a:spcPts val="800"/>
                        </a:spcAft>
                      </a:pPr>
                      <a:r>
                        <a:rPr lang="es-MX" sz="1100" kern="100">
                          <a:effectLst/>
                        </a:rPr>
                        <a:t>Centro Estatal de la Transfusion Sanguínea de Coahuila. (CETS)</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600" kern="100" dirty="0">
                          <a:effectLst/>
                        </a:rPr>
                        <a:t> </a:t>
                      </a:r>
                      <a:endParaRPr lang="es-MX" sz="1100" kern="100" dirty="0">
                        <a:effectLst/>
                      </a:endParaRPr>
                    </a:p>
                    <a:p>
                      <a:pPr algn="ctr">
                        <a:lnSpc>
                          <a:spcPct val="107000"/>
                        </a:lnSpc>
                        <a:spcAft>
                          <a:spcPts val="800"/>
                        </a:spcAft>
                      </a:pPr>
                      <a:r>
                        <a:rPr lang="es-MX" sz="1100" kern="100" dirty="0">
                          <a:effectLst/>
                        </a:rPr>
                        <a:t>Jefe de Laboratorio del Banco de Sangre (CETS</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100" kern="100">
                          <a:effectLst/>
                        </a:rPr>
                        <a:t> </a:t>
                      </a:r>
                    </a:p>
                    <a:p>
                      <a:pPr algn="ctr">
                        <a:lnSpc>
                          <a:spcPct val="107000"/>
                        </a:lnSpc>
                        <a:spcAft>
                          <a:spcPts val="800"/>
                        </a:spcAft>
                      </a:pPr>
                      <a:r>
                        <a:rPr lang="es-MX" sz="1100" kern="100">
                          <a:effectLst/>
                        </a:rPr>
                        <a:t>Supervisión y Coordinación</a:t>
                      </a:r>
                      <a:endParaRPr lang="es-MX"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100" kern="100" dirty="0">
                          <a:effectLst/>
                        </a:rPr>
                        <a:t> </a:t>
                      </a:r>
                    </a:p>
                    <a:p>
                      <a:pPr>
                        <a:lnSpc>
                          <a:spcPct val="107000"/>
                        </a:lnSpc>
                        <a:spcAft>
                          <a:spcPts val="800"/>
                        </a:spcAft>
                      </a:pPr>
                      <a:r>
                        <a:rPr lang="es-MX" sz="500" kern="100" dirty="0">
                          <a:effectLst/>
                        </a:rPr>
                        <a:t> </a:t>
                      </a:r>
                      <a:endParaRPr lang="es-MX" sz="1100" kern="100" dirty="0">
                        <a:effectLst/>
                      </a:endParaRPr>
                    </a:p>
                    <a:p>
                      <a:pPr algn="ctr">
                        <a:lnSpc>
                          <a:spcPct val="107000"/>
                        </a:lnSpc>
                        <a:spcAft>
                          <a:spcPts val="800"/>
                        </a:spcAft>
                      </a:pPr>
                      <a:r>
                        <a:rPr lang="es-MX" sz="1100" kern="100" dirty="0">
                          <a:effectLst/>
                        </a:rPr>
                        <a:t>1990 - 2009</a:t>
                      </a:r>
                      <a:endParaRPr lang="es-MX"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6620682"/>
                  </a:ext>
                </a:extLst>
              </a:tr>
            </a:tbl>
          </a:graphicData>
        </a:graphic>
      </p:graphicFrame>
      <p:sp>
        <p:nvSpPr>
          <p:cNvPr id="6" name="Rectangle 1">
            <a:extLst>
              <a:ext uri="{FF2B5EF4-FFF2-40B4-BE49-F238E27FC236}">
                <a16:creationId xmlns:a16="http://schemas.microsoft.com/office/drawing/2014/main" id="{B9B66FBE-57F2-4C18-B346-A37B60E3B475}"/>
              </a:ext>
            </a:extLst>
          </p:cNvPr>
          <p:cNvSpPr>
            <a:spLocks noChangeArrowheads="1"/>
          </p:cNvSpPr>
          <p:nvPr/>
        </p:nvSpPr>
        <p:spPr bwMode="auto">
          <a:xfrm>
            <a:off x="83416" y="4996984"/>
            <a:ext cx="211395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Experiencia Laboral:</a:t>
            </a:r>
            <a:endParaRPr kumimoji="0" lang="es-MX" altLang="es-MX" sz="18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12665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2">
            <a:extLst>
              <a:ext uri="{FF2B5EF4-FFF2-40B4-BE49-F238E27FC236}">
                <a16:creationId xmlns:a16="http://schemas.microsoft.com/office/drawing/2014/main" id="{43582D72-2D93-47CB-ACC1-0E04E7DC07E6}"/>
              </a:ext>
            </a:extLst>
          </p:cNvPr>
          <p:cNvPicPr>
            <a:picLocks noChangeArrowheads="1"/>
          </p:cNvPicPr>
          <p:nvPr/>
        </p:nvPicPr>
        <p:blipFill rotWithShape="1">
          <a:blip r:embed="rId2">
            <a:extLst>
              <a:ext uri="{28A0092B-C50C-407E-A947-70E740481C1C}">
                <a14:useLocalDpi xmlns:a14="http://schemas.microsoft.com/office/drawing/2010/main" val="0"/>
              </a:ext>
            </a:extLst>
          </a:blip>
          <a:srcRect r="54657"/>
          <a:stretch/>
        </p:blipFill>
        <p:spPr bwMode="auto">
          <a:xfrm>
            <a:off x="139149" y="258417"/>
            <a:ext cx="2385647" cy="9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3"/>
          <a:srcRect l="39216" t="85865" r="41812" b="12280"/>
          <a:stretch/>
        </p:blipFill>
        <p:spPr>
          <a:xfrm flipV="1">
            <a:off x="12185" y="10676121"/>
            <a:ext cx="6858000" cy="1515878"/>
          </a:xfrm>
          <a:prstGeom prst="rect">
            <a:avLst/>
          </a:prstGeom>
        </p:spPr>
      </p:pic>
      <p:sp>
        <p:nvSpPr>
          <p:cNvPr id="5" name="CuadroTexto 4">
            <a:extLst>
              <a:ext uri="{FF2B5EF4-FFF2-40B4-BE49-F238E27FC236}">
                <a16:creationId xmlns:a16="http://schemas.microsoft.com/office/drawing/2014/main" id="{E6575322-1E43-40A5-8E9A-44BD35B1F065}"/>
              </a:ext>
            </a:extLst>
          </p:cNvPr>
          <p:cNvSpPr txBox="1"/>
          <p:nvPr/>
        </p:nvSpPr>
        <p:spPr>
          <a:xfrm>
            <a:off x="1230208" y="1363865"/>
            <a:ext cx="4397583" cy="923330"/>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Dra. Ma. Eugenia Sánchez Nieto</a:t>
            </a:r>
          </a:p>
          <a:p>
            <a:pPr algn="ctr"/>
            <a:r>
              <a:rPr lang="es-MX" dirty="0">
                <a:latin typeface="Arial" panose="020B0604020202020204" pitchFamily="34" charset="0"/>
                <a:cs typeface="Arial" panose="020B0604020202020204" pitchFamily="34" charset="0"/>
              </a:rPr>
              <a:t>Subdirectora de Regulación y Fomento Sanitario</a:t>
            </a:r>
          </a:p>
        </p:txBody>
      </p:sp>
      <p:sp>
        <p:nvSpPr>
          <p:cNvPr id="6" name="CuadroTexto 5">
            <a:extLst>
              <a:ext uri="{FF2B5EF4-FFF2-40B4-BE49-F238E27FC236}">
                <a16:creationId xmlns:a16="http://schemas.microsoft.com/office/drawing/2014/main" id="{C93A0551-BA7B-4C81-BFDD-F0659154353F}"/>
              </a:ext>
            </a:extLst>
          </p:cNvPr>
          <p:cNvSpPr txBox="1"/>
          <p:nvPr/>
        </p:nvSpPr>
        <p:spPr>
          <a:xfrm>
            <a:off x="-1" y="2865430"/>
            <a:ext cx="6870185" cy="4670446"/>
          </a:xfrm>
          <a:prstGeom prst="rect">
            <a:avLst/>
          </a:prstGeom>
          <a:noFill/>
        </p:spPr>
        <p:txBody>
          <a:bodyPr wrap="square">
            <a:spAutoFit/>
          </a:bodyPr>
          <a:lstStyle/>
          <a:p>
            <a:pPr>
              <a:lnSpc>
                <a:spcPct val="115000"/>
              </a:lnSpc>
              <a:spcAft>
                <a:spcPts val="1000"/>
              </a:spcAft>
            </a:pPr>
            <a:r>
              <a:rPr lang="es-ES" sz="1200" b="1" dirty="0">
                <a:latin typeface="Arial" panose="020B0604020202020204" pitchFamily="34" charset="0"/>
                <a:cs typeface="Arial" panose="020B0604020202020204" pitchFamily="34" charset="0"/>
              </a:rPr>
              <a:t>Formación Académica</a:t>
            </a:r>
          </a:p>
          <a:p>
            <a:pPr marL="171450" indent="-171450">
              <a:lnSpc>
                <a:spcPct val="115000"/>
              </a:lnSpc>
              <a:spcAft>
                <a:spcPts val="1000"/>
              </a:spcAft>
              <a:buFont typeface="Arial" panose="020B0604020202020204" pitchFamily="34" charset="0"/>
              <a:buChar char="•"/>
            </a:pPr>
            <a:r>
              <a:rPr lang="es-ES" sz="1200" dirty="0">
                <a:latin typeface="Arial" panose="020B0604020202020204" pitchFamily="34" charset="0"/>
                <a:cs typeface="Arial" panose="020B0604020202020204" pitchFamily="34" charset="0"/>
              </a:rPr>
              <a:t>Cirujano dentista, egresada de la UANL,  Universidad  Autónoma de Nuevo León   (1988-1994).</a:t>
            </a:r>
            <a:endParaRPr lang="es-MX" sz="1200" dirty="0">
              <a:latin typeface="Arial" panose="020B0604020202020204" pitchFamily="34" charset="0"/>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es-ES" sz="1200" dirty="0">
                <a:latin typeface="Arial" panose="020B0604020202020204" pitchFamily="34" charset="0"/>
                <a:cs typeface="Arial" panose="020B0604020202020204" pitchFamily="34" charset="0"/>
              </a:rPr>
              <a:t>Odontopediatría  egresada de la UNAM, Universidad </a:t>
            </a:r>
            <a:r>
              <a:rPr lang="es-MX" sz="1200" dirty="0">
                <a:latin typeface="Arial" panose="020B0604020202020204" pitchFamily="34" charset="0"/>
                <a:cs typeface="Arial" panose="020B0604020202020204" pitchFamily="34" charset="0"/>
              </a:rPr>
              <a:t>N</a:t>
            </a:r>
            <a:r>
              <a:rPr lang="es-ES" sz="1200" dirty="0" err="1">
                <a:latin typeface="Arial" panose="020B0604020202020204" pitchFamily="34" charset="0"/>
                <a:cs typeface="Arial" panose="020B0604020202020204" pitchFamily="34" charset="0"/>
              </a:rPr>
              <a:t>acional</a:t>
            </a:r>
            <a:r>
              <a:rPr lang="es-ES" sz="1200" dirty="0">
                <a:latin typeface="Arial" panose="020B0604020202020204" pitchFamily="34" charset="0"/>
                <a:cs typeface="Arial" panose="020B0604020202020204" pitchFamily="34" charset="0"/>
              </a:rPr>
              <a:t> Autónoma de  México y prácticas  en el” modulo de atención e investigación gerontológica Arturo Mundet”    (2014- 2015)</a:t>
            </a:r>
          </a:p>
          <a:p>
            <a:pPr>
              <a:lnSpc>
                <a:spcPct val="115000"/>
              </a:lnSpc>
              <a:spcAft>
                <a:spcPts val="1000"/>
              </a:spcAft>
            </a:pPr>
            <a:r>
              <a:rPr lang="es-MX" sz="1200" b="1" dirty="0">
                <a:effectLst/>
                <a:latin typeface="Arial" panose="020B0604020202020204" pitchFamily="34" charset="0"/>
                <a:ea typeface="Calibri" panose="020F0502020204030204" pitchFamily="34" charset="0"/>
                <a:cs typeface="Arial" panose="020B0604020202020204" pitchFamily="34" charset="0"/>
              </a:rPr>
              <a:t>Experiencia Laboral</a:t>
            </a:r>
          </a:p>
          <a:p>
            <a:pPr marL="171450" indent="-171450">
              <a:lnSpc>
                <a:spcPct val="115000"/>
              </a:lnSpc>
              <a:spcAft>
                <a:spcPts val="1000"/>
              </a:spcAft>
              <a:buFont typeface="Arial" panose="020B0604020202020204" pitchFamily="34" charset="0"/>
              <a:buChar char="•"/>
            </a:pPr>
            <a:r>
              <a:rPr lang="es-ES" sz="1200" dirty="0">
                <a:latin typeface="Arial" panose="020B0604020202020204" pitchFamily="34" charset="0"/>
                <a:ea typeface="Calibri" panose="020F0502020204030204" pitchFamily="34" charset="0"/>
                <a:cs typeface="Arial" panose="020B0604020202020204" pitchFamily="34" charset="0"/>
              </a:rPr>
              <a:t>C</a:t>
            </a:r>
            <a:r>
              <a:rPr lang="es-ES" sz="1200" dirty="0">
                <a:effectLst/>
                <a:latin typeface="Arial" panose="020B0604020202020204" pitchFamily="34" charset="0"/>
                <a:ea typeface="Calibri" panose="020F0502020204030204" pitchFamily="34" charset="0"/>
                <a:cs typeface="Arial" panose="020B0604020202020204" pitchFamily="34" charset="0"/>
              </a:rPr>
              <a:t>irujano dentista de consulta </a:t>
            </a:r>
            <a:r>
              <a:rPr lang="es-ES" sz="1200" dirty="0">
                <a:latin typeface="Arial" panose="020B0604020202020204" pitchFamily="34" charset="0"/>
                <a:ea typeface="Calibri" panose="020F0502020204030204" pitchFamily="34" charset="0"/>
                <a:cs typeface="Arial" panose="020B0604020202020204" pitchFamily="34" charset="0"/>
              </a:rPr>
              <a:t>Clínica</a:t>
            </a:r>
            <a:r>
              <a:rPr lang="es-ES" sz="1200" dirty="0">
                <a:effectLst/>
                <a:latin typeface="Arial" panose="020B0604020202020204" pitchFamily="34" charset="0"/>
                <a:ea typeface="Calibri" panose="020F0502020204030204" pitchFamily="34" charset="0"/>
                <a:cs typeface="Arial" panose="020B0604020202020204" pitchFamily="34" charset="0"/>
              </a:rPr>
              <a:t> del  Magisterio de  la </a:t>
            </a:r>
            <a:r>
              <a:rPr lang="es-ES" sz="1200" dirty="0" err="1">
                <a:effectLst/>
                <a:latin typeface="Arial" panose="020B0604020202020204" pitchFamily="34" charset="0"/>
                <a:ea typeface="Calibri" panose="020F0502020204030204" pitchFamily="34" charset="0"/>
                <a:cs typeface="Arial" panose="020B0604020202020204" pitchFamily="34" charset="0"/>
              </a:rPr>
              <a:t>secc</a:t>
            </a:r>
            <a:r>
              <a:rPr lang="es-ES" sz="1200" dirty="0">
                <a:effectLst/>
                <a:latin typeface="Arial" panose="020B0604020202020204" pitchFamily="34" charset="0"/>
                <a:ea typeface="Calibri" panose="020F0502020204030204" pitchFamily="34" charset="0"/>
                <a:cs typeface="Arial" panose="020B0604020202020204" pitchFamily="34" charset="0"/>
              </a:rPr>
              <a:t> 38. Saltillo </a:t>
            </a:r>
            <a:r>
              <a:rPr lang="es-ES" sz="1200" dirty="0" err="1">
                <a:latin typeface="Arial" panose="020B0604020202020204" pitchFamily="34" charset="0"/>
                <a:ea typeface="Calibri" panose="020F0502020204030204" pitchFamily="34" charset="0"/>
                <a:cs typeface="Arial" panose="020B0604020202020204" pitchFamily="34" charset="0"/>
              </a:rPr>
              <a:t>C</a:t>
            </a:r>
            <a:r>
              <a:rPr lang="es-ES" sz="1200" dirty="0" err="1">
                <a:effectLst/>
                <a:latin typeface="Arial" panose="020B0604020202020204" pitchFamily="34" charset="0"/>
                <a:ea typeface="Calibri" panose="020F0502020204030204" pitchFamily="34" charset="0"/>
                <a:cs typeface="Arial" panose="020B0604020202020204" pitchFamily="34" charset="0"/>
              </a:rPr>
              <a:t>oah</a:t>
            </a:r>
            <a:r>
              <a:rPr lang="es-ES" sz="1200" dirty="0">
                <a:effectLst/>
                <a:latin typeface="Arial" panose="020B0604020202020204" pitchFamily="34" charset="0"/>
                <a:ea typeface="Calibri" panose="020F0502020204030204" pitchFamily="34" charset="0"/>
                <a:cs typeface="Arial" panose="020B0604020202020204" pitchFamily="34" charset="0"/>
              </a:rPr>
              <a:t>. (1994- 2001)</a:t>
            </a:r>
            <a:endParaRPr lang="es-MX" sz="12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es-ES" sz="1200" dirty="0">
                <a:effectLst/>
                <a:latin typeface="Arial" panose="020B0604020202020204" pitchFamily="34" charset="0"/>
                <a:ea typeface="Calibri" panose="020F0502020204030204" pitchFamily="34" charset="0"/>
                <a:cs typeface="Arial" panose="020B0604020202020204" pitchFamily="34" charset="0"/>
              </a:rPr>
              <a:t>Jefe de autorizaciones sanitarias. </a:t>
            </a:r>
            <a:r>
              <a:rPr lang="es-ES" sz="1200" dirty="0">
                <a:latin typeface="Arial" panose="020B0604020202020204" pitchFamily="34" charset="0"/>
                <a:ea typeface="Calibri" panose="020F0502020204030204" pitchFamily="34" charset="0"/>
                <a:cs typeface="Arial" panose="020B0604020202020204" pitchFamily="34" charset="0"/>
              </a:rPr>
              <a:t>Subdirección</a:t>
            </a:r>
            <a:r>
              <a:rPr lang="es-ES" sz="1200" dirty="0">
                <a:effectLst/>
                <a:latin typeface="Arial" panose="020B0604020202020204" pitchFamily="34" charset="0"/>
                <a:ea typeface="Calibri" panose="020F0502020204030204" pitchFamily="34" charset="0"/>
                <a:cs typeface="Arial" panose="020B0604020202020204" pitchFamily="34" charset="0"/>
              </a:rPr>
              <a:t> de Regulación y Fomento </a:t>
            </a:r>
            <a:r>
              <a:rPr lang="es-ES" sz="1200" dirty="0">
                <a:latin typeface="Arial" panose="020B0604020202020204" pitchFamily="34" charset="0"/>
                <a:ea typeface="Calibri" panose="020F0502020204030204" pitchFamily="34" charset="0"/>
                <a:cs typeface="Arial" panose="020B0604020202020204" pitchFamily="34" charset="0"/>
              </a:rPr>
              <a:t>S</a:t>
            </a:r>
            <a:r>
              <a:rPr lang="es-ES" sz="1200" dirty="0">
                <a:effectLst/>
                <a:latin typeface="Arial" panose="020B0604020202020204" pitchFamily="34" charset="0"/>
                <a:ea typeface="Calibri" panose="020F0502020204030204" pitchFamily="34" charset="0"/>
                <a:cs typeface="Arial" panose="020B0604020202020204" pitchFamily="34" charset="0"/>
              </a:rPr>
              <a:t>anitario (oficina central (2001 a 2009) </a:t>
            </a:r>
            <a:endParaRPr lang="es-MX" sz="12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es-ES" sz="1200" dirty="0">
                <a:latin typeface="Arial" panose="020B0604020202020204" pitchFamily="34" charset="0"/>
                <a:ea typeface="Calibri" panose="020F0502020204030204" pitchFamily="34" charset="0"/>
                <a:cs typeface="Arial" panose="020B0604020202020204" pitchFamily="34" charset="0"/>
              </a:rPr>
              <a:t>V</a:t>
            </a:r>
            <a:r>
              <a:rPr lang="es-ES" sz="1200" dirty="0">
                <a:effectLst/>
                <a:latin typeface="Arial" panose="020B0604020202020204" pitchFamily="34" charset="0"/>
                <a:ea typeface="Calibri" panose="020F0502020204030204" pitchFamily="34" charset="0"/>
                <a:cs typeface="Arial" panose="020B0604020202020204" pitchFamily="34" charset="0"/>
              </a:rPr>
              <a:t>erificador </a:t>
            </a:r>
            <a:r>
              <a:rPr lang="es-ES" sz="1200" dirty="0">
                <a:latin typeface="Arial" panose="020B0604020202020204" pitchFamily="34" charset="0"/>
                <a:ea typeface="Calibri" panose="020F0502020204030204" pitchFamily="34" charset="0"/>
                <a:cs typeface="Arial" panose="020B0604020202020204" pitchFamily="34" charset="0"/>
              </a:rPr>
              <a:t>S</a:t>
            </a:r>
            <a:r>
              <a:rPr lang="es-ES" sz="1200" dirty="0">
                <a:effectLst/>
                <a:latin typeface="Arial" panose="020B0604020202020204" pitchFamily="34" charset="0"/>
                <a:ea typeface="Calibri" panose="020F0502020204030204" pitchFamily="34" charset="0"/>
                <a:cs typeface="Arial" panose="020B0604020202020204" pitchFamily="34" charset="0"/>
              </a:rPr>
              <a:t>anitario de la </a:t>
            </a:r>
            <a:r>
              <a:rPr lang="es-ES" sz="1200" dirty="0">
                <a:latin typeface="Arial" panose="020B0604020202020204" pitchFamily="34" charset="0"/>
                <a:ea typeface="Calibri" panose="020F0502020204030204" pitchFamily="34" charset="0"/>
                <a:cs typeface="Arial" panose="020B0604020202020204" pitchFamily="34" charset="0"/>
              </a:rPr>
              <a:t>Coordinación</a:t>
            </a:r>
            <a:r>
              <a:rPr lang="es-ES" sz="1200" dirty="0">
                <a:effectLst/>
                <a:latin typeface="Arial" panose="020B0604020202020204" pitchFamily="34" charset="0"/>
                <a:ea typeface="Calibri" panose="020F0502020204030204" pitchFamily="34" charset="0"/>
                <a:cs typeface="Arial" panose="020B0604020202020204" pitchFamily="34" charset="0"/>
              </a:rPr>
              <a:t> de Regulación y Fomento </a:t>
            </a:r>
            <a:r>
              <a:rPr lang="es-ES" sz="1200" dirty="0">
                <a:latin typeface="Arial" panose="020B0604020202020204" pitchFamily="34" charset="0"/>
                <a:ea typeface="Calibri" panose="020F0502020204030204" pitchFamily="34" charset="0"/>
                <a:cs typeface="Arial" panose="020B0604020202020204" pitchFamily="34" charset="0"/>
              </a:rPr>
              <a:t>S</a:t>
            </a:r>
            <a:r>
              <a:rPr lang="es-ES" sz="1200" dirty="0">
                <a:effectLst/>
                <a:latin typeface="Arial" panose="020B0604020202020204" pitchFamily="34" charset="0"/>
                <a:ea typeface="Calibri" panose="020F0502020204030204" pitchFamily="34" charset="0"/>
                <a:cs typeface="Arial" panose="020B0604020202020204" pitchFamily="34" charset="0"/>
              </a:rPr>
              <a:t>anitario. (jurisdicción sanitaria no. 8 2010 a  2011)</a:t>
            </a:r>
            <a:endParaRPr lang="es-MX" sz="1200" dirty="0">
              <a:latin typeface="Arial" panose="020B0604020202020204" pitchFamily="34" charset="0"/>
              <a:ea typeface="Calibri" panose="020F0502020204030204" pitchFamily="34" charset="0"/>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es-ES" sz="1200" dirty="0">
                <a:latin typeface="Arial" panose="020B0604020202020204" pitchFamily="34" charset="0"/>
                <a:ea typeface="Calibri" panose="020F0502020204030204" pitchFamily="34" charset="0"/>
                <a:cs typeface="Arial" panose="020B0604020202020204" pitchFamily="34" charset="0"/>
              </a:rPr>
              <a:t>C</a:t>
            </a:r>
            <a:r>
              <a:rPr lang="es-ES" sz="1200" dirty="0">
                <a:effectLst/>
                <a:latin typeface="Arial" panose="020B0604020202020204" pitchFamily="34" charset="0"/>
                <a:ea typeface="Calibri" panose="020F0502020204030204" pitchFamily="34" charset="0"/>
                <a:cs typeface="Arial" panose="020B0604020202020204" pitchFamily="34" charset="0"/>
              </a:rPr>
              <a:t>oordinador de </a:t>
            </a:r>
            <a:r>
              <a:rPr lang="es-ES" sz="1200" dirty="0">
                <a:latin typeface="Arial" panose="020B0604020202020204" pitchFamily="34" charset="0"/>
                <a:ea typeface="Calibri" panose="020F0502020204030204" pitchFamily="34" charset="0"/>
                <a:cs typeface="Arial" panose="020B0604020202020204" pitchFamily="34" charset="0"/>
              </a:rPr>
              <a:t>Regulación</a:t>
            </a:r>
            <a:r>
              <a:rPr lang="es-ES" sz="1200" dirty="0">
                <a:effectLst/>
                <a:latin typeface="Arial" panose="020B0604020202020204" pitchFamily="34" charset="0"/>
                <a:ea typeface="Calibri" panose="020F0502020204030204" pitchFamily="34" charset="0"/>
                <a:cs typeface="Arial" panose="020B0604020202020204" pitchFamily="34" charset="0"/>
              </a:rPr>
              <a:t> y Fomento sanitario. jurisdicción sanitaria no.8  ( 2011 a 2012).</a:t>
            </a:r>
            <a:endParaRPr lang="es-MX" sz="1200" dirty="0">
              <a:latin typeface="Arial" panose="020B0604020202020204" pitchFamily="34" charset="0"/>
              <a:ea typeface="Calibri" panose="020F0502020204030204" pitchFamily="34" charset="0"/>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es-MX" sz="1200" dirty="0">
                <a:effectLst/>
                <a:latin typeface="Arial" panose="020B0604020202020204" pitchFamily="34" charset="0"/>
                <a:ea typeface="Calibri" panose="020F0502020204030204" pitchFamily="34" charset="0"/>
                <a:cs typeface="Arial" panose="020B0604020202020204" pitchFamily="34" charset="0"/>
              </a:rPr>
              <a:t>J</a:t>
            </a:r>
            <a:r>
              <a:rPr lang="es-ES" sz="1200" dirty="0" err="1">
                <a:effectLst/>
                <a:latin typeface="Arial" panose="020B0604020202020204" pitchFamily="34" charset="0"/>
                <a:ea typeface="Calibri" panose="020F0502020204030204" pitchFamily="34" charset="0"/>
                <a:cs typeface="Arial" panose="020B0604020202020204" pitchFamily="34" charset="0"/>
              </a:rPr>
              <a:t>efa</a:t>
            </a:r>
            <a:r>
              <a:rPr lang="es-ES" sz="1200" dirty="0">
                <a:effectLst/>
                <a:latin typeface="Arial" panose="020B0604020202020204" pitchFamily="34" charset="0"/>
                <a:ea typeface="Calibri" panose="020F0502020204030204" pitchFamily="34" charset="0"/>
                <a:cs typeface="Arial" panose="020B0604020202020204" pitchFamily="34" charset="0"/>
              </a:rPr>
              <a:t> de la jurisdicción sanitaria no. 8 Saltillo ( 2012-2013)</a:t>
            </a:r>
            <a:endParaRPr lang="es-MX" sz="1200" dirty="0">
              <a:latin typeface="Arial" panose="020B0604020202020204" pitchFamily="34" charset="0"/>
              <a:ea typeface="Calibri" panose="020F0502020204030204" pitchFamily="34" charset="0"/>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es-MX" sz="1200" dirty="0">
                <a:effectLst/>
                <a:latin typeface="Arial" panose="020B0604020202020204" pitchFamily="34" charset="0"/>
                <a:ea typeface="Calibri" panose="020F0502020204030204" pitchFamily="34" charset="0"/>
                <a:cs typeface="Arial" panose="020B0604020202020204" pitchFamily="34" charset="0"/>
              </a:rPr>
              <a:t>C</a:t>
            </a:r>
            <a:r>
              <a:rPr lang="es-ES" sz="1200" dirty="0" err="1">
                <a:effectLst/>
                <a:latin typeface="Arial" panose="020B0604020202020204" pitchFamily="34" charset="0"/>
                <a:ea typeface="Calibri" panose="020F0502020204030204" pitchFamily="34" charset="0"/>
                <a:cs typeface="Arial" panose="020B0604020202020204" pitchFamily="34" charset="0"/>
              </a:rPr>
              <a:t>oordinadora</a:t>
            </a:r>
            <a:r>
              <a:rPr lang="es-ES" sz="1200" dirty="0">
                <a:effectLst/>
                <a:latin typeface="Arial" panose="020B0604020202020204" pitchFamily="34" charset="0"/>
                <a:ea typeface="Calibri" panose="020F0502020204030204" pitchFamily="34" charset="0"/>
                <a:cs typeface="Arial" panose="020B0604020202020204" pitchFamily="34" charset="0"/>
              </a:rPr>
              <a:t> de atención médica. jurisdicción 8 Saltillo (2014  a la  fecha)</a:t>
            </a:r>
            <a:endParaRPr lang="es-MX" sz="1200" dirty="0">
              <a:latin typeface="Arial" panose="020B0604020202020204" pitchFamily="34" charset="0"/>
              <a:ea typeface="Calibri" panose="020F0502020204030204" pitchFamily="34" charset="0"/>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es-ES" sz="1200" dirty="0">
                <a:latin typeface="Arial" panose="020B0604020202020204" pitchFamily="34" charset="0"/>
                <a:ea typeface="Calibri" panose="020F0502020204030204" pitchFamily="34" charset="0"/>
                <a:cs typeface="Arial" panose="020B0604020202020204" pitchFamily="34" charset="0"/>
              </a:rPr>
              <a:t>C</a:t>
            </a:r>
            <a:r>
              <a:rPr lang="es-ES" sz="1200" dirty="0">
                <a:effectLst/>
                <a:latin typeface="Arial" panose="020B0604020202020204" pitchFamily="34" charset="0"/>
                <a:ea typeface="Calibri" panose="020F0502020204030204" pitchFamily="34" charset="0"/>
                <a:cs typeface="Arial" panose="020B0604020202020204" pitchFamily="34" charset="0"/>
              </a:rPr>
              <a:t>onsulta privada en odontología integral y odontopediatría. (2024 a la fecha)</a:t>
            </a:r>
            <a:endParaRPr lang="es-MX" sz="1200" dirty="0">
              <a:effectLst/>
              <a:latin typeface="Arial" panose="020B0604020202020204" pitchFamily="34" charset="0"/>
              <a:ea typeface="Calibri" panose="020F0502020204030204" pitchFamily="34" charset="0"/>
              <a:cs typeface="Arial" panose="020B0604020202020204" pitchFamily="34" charset="0"/>
            </a:endParaRPr>
          </a:p>
          <a:p>
            <a:pPr marL="1123950" algn="just">
              <a:lnSpc>
                <a:spcPct val="115000"/>
              </a:lnSpc>
              <a:spcAft>
                <a:spcPts val="1000"/>
              </a:spcAft>
            </a:pPr>
            <a:r>
              <a:rPr lang="es-ES" sz="1200" dirty="0">
                <a:effectLst/>
                <a:latin typeface="Arial" panose="020B0604020202020204" pitchFamily="34" charset="0"/>
                <a:ea typeface="Calibri" panose="020F0502020204030204" pitchFamily="34" charset="0"/>
                <a:cs typeface="Arial" panose="020B0604020202020204" pitchFamily="34" charset="0"/>
              </a:rPr>
              <a:t> </a:t>
            </a:r>
            <a:endParaRPr lang="es-MX" sz="12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9" name="Imagen 8">
            <a:extLst>
              <a:ext uri="{FF2B5EF4-FFF2-40B4-BE49-F238E27FC236}">
                <a16:creationId xmlns:a16="http://schemas.microsoft.com/office/drawing/2014/main" id="{1A7B2B20-D218-4178-A19D-D199A563A90A}"/>
              </a:ext>
            </a:extLst>
          </p:cNvPr>
          <p:cNvPicPr/>
          <p:nvPr/>
        </p:nvPicPr>
        <p:blipFill rotWithShape="1">
          <a:blip r:embed="rId4">
            <a:extLst>
              <a:ext uri="{28A0092B-C50C-407E-A947-70E740481C1C}">
                <a14:useLocalDpi xmlns:a14="http://schemas.microsoft.com/office/drawing/2010/main" val="0"/>
              </a:ext>
            </a:extLst>
          </a:blip>
          <a:srcRect l="71232"/>
          <a:stretch/>
        </p:blipFill>
        <p:spPr bwMode="auto">
          <a:xfrm>
            <a:off x="5218109" y="215321"/>
            <a:ext cx="1471791" cy="807792"/>
          </a:xfrm>
          <a:prstGeom prst="rect">
            <a:avLst/>
          </a:prstGeom>
          <a:noFill/>
          <a:ln>
            <a:noFill/>
          </a:ln>
        </p:spPr>
      </p:pic>
    </p:spTree>
    <p:extLst>
      <p:ext uri="{BB962C8B-B14F-4D97-AF65-F5344CB8AC3E}">
        <p14:creationId xmlns:p14="http://schemas.microsoft.com/office/powerpoint/2010/main" val="874191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2">
            <a:extLst>
              <a:ext uri="{FF2B5EF4-FFF2-40B4-BE49-F238E27FC236}">
                <a16:creationId xmlns:a16="http://schemas.microsoft.com/office/drawing/2014/main" id="{43582D72-2D93-47CB-ACC1-0E04E7DC07E6}"/>
              </a:ext>
            </a:extLst>
          </p:cNvPr>
          <p:cNvPicPr>
            <a:picLocks noChangeArrowheads="1"/>
          </p:cNvPicPr>
          <p:nvPr/>
        </p:nvPicPr>
        <p:blipFill rotWithShape="1">
          <a:blip r:embed="rId2">
            <a:extLst>
              <a:ext uri="{28A0092B-C50C-407E-A947-70E740481C1C}">
                <a14:useLocalDpi xmlns:a14="http://schemas.microsoft.com/office/drawing/2010/main" val="0"/>
              </a:ext>
            </a:extLst>
          </a:blip>
          <a:srcRect r="54657"/>
          <a:stretch/>
        </p:blipFill>
        <p:spPr bwMode="auto">
          <a:xfrm>
            <a:off x="139149" y="258417"/>
            <a:ext cx="2385647" cy="9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3"/>
          <a:srcRect l="39216" t="85865" r="41812" b="12280"/>
          <a:stretch/>
        </p:blipFill>
        <p:spPr>
          <a:xfrm flipV="1">
            <a:off x="12185" y="10676121"/>
            <a:ext cx="6858000" cy="1515878"/>
          </a:xfrm>
          <a:prstGeom prst="rect">
            <a:avLst/>
          </a:prstGeom>
        </p:spPr>
      </p:pic>
      <p:sp>
        <p:nvSpPr>
          <p:cNvPr id="5" name="CuadroTexto 4">
            <a:extLst>
              <a:ext uri="{FF2B5EF4-FFF2-40B4-BE49-F238E27FC236}">
                <a16:creationId xmlns:a16="http://schemas.microsoft.com/office/drawing/2014/main" id="{38C37966-63FB-407F-870B-8C98BC1DD004}"/>
              </a:ext>
            </a:extLst>
          </p:cNvPr>
          <p:cNvSpPr txBox="1"/>
          <p:nvPr/>
        </p:nvSpPr>
        <p:spPr>
          <a:xfrm>
            <a:off x="1395260" y="1646177"/>
            <a:ext cx="4397583" cy="923330"/>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Lic. Luis Alejandro Ayala Farías</a:t>
            </a:r>
          </a:p>
          <a:p>
            <a:pPr algn="ctr"/>
            <a:r>
              <a:rPr lang="es-MX" dirty="0">
                <a:latin typeface="Arial" panose="020B0604020202020204" pitchFamily="34" charset="0"/>
                <a:cs typeface="Arial" panose="020B0604020202020204" pitchFamily="34" charset="0"/>
              </a:rPr>
              <a:t>Director de Administración</a:t>
            </a:r>
          </a:p>
          <a:p>
            <a:pPr algn="ctr"/>
            <a:endParaRPr lang="es-MX" dirty="0">
              <a:latin typeface="Arial" panose="020B060402020202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E7CD1ACA-D616-4F4A-8DCB-177F39761ED2}"/>
              </a:ext>
            </a:extLst>
          </p:cNvPr>
          <p:cNvPicPr/>
          <p:nvPr/>
        </p:nvPicPr>
        <p:blipFill rotWithShape="1">
          <a:blip r:embed="rId4">
            <a:extLst>
              <a:ext uri="{28A0092B-C50C-407E-A947-70E740481C1C}">
                <a14:useLocalDpi xmlns:a14="http://schemas.microsoft.com/office/drawing/2010/main" val="0"/>
              </a:ext>
            </a:extLst>
          </a:blip>
          <a:srcRect l="71232"/>
          <a:stretch/>
        </p:blipFill>
        <p:spPr bwMode="auto">
          <a:xfrm>
            <a:off x="5218109" y="215321"/>
            <a:ext cx="1471791" cy="807792"/>
          </a:xfrm>
          <a:prstGeom prst="rect">
            <a:avLst/>
          </a:prstGeom>
          <a:noFill/>
          <a:ln>
            <a:noFill/>
          </a:ln>
        </p:spPr>
      </p:pic>
      <p:sp>
        <p:nvSpPr>
          <p:cNvPr id="12" name="CuadroTexto 11">
            <a:extLst>
              <a:ext uri="{FF2B5EF4-FFF2-40B4-BE49-F238E27FC236}">
                <a16:creationId xmlns:a16="http://schemas.microsoft.com/office/drawing/2014/main" id="{138FDB6E-CD58-41DA-B383-9EF2B531C703}"/>
              </a:ext>
            </a:extLst>
          </p:cNvPr>
          <p:cNvSpPr txBox="1"/>
          <p:nvPr/>
        </p:nvSpPr>
        <p:spPr>
          <a:xfrm>
            <a:off x="0" y="2569507"/>
            <a:ext cx="6689900" cy="6501716"/>
          </a:xfrm>
          <a:prstGeom prst="rect">
            <a:avLst/>
          </a:prstGeom>
          <a:noFill/>
        </p:spPr>
        <p:txBody>
          <a:bodyPr wrap="square">
            <a:spAutoFit/>
          </a:bodyPr>
          <a:lstStyle/>
          <a:p>
            <a:pPr>
              <a:lnSpc>
                <a:spcPct val="115000"/>
              </a:lnSpc>
              <a:spcAft>
                <a:spcPts val="1000"/>
              </a:spcAft>
            </a:pPr>
            <a:r>
              <a:rPr lang="es-ES" sz="1200" b="1" dirty="0">
                <a:latin typeface="Arial" panose="020B0604020202020204" pitchFamily="34" charset="0"/>
                <a:cs typeface="Arial" panose="020B0604020202020204" pitchFamily="34" charset="0"/>
              </a:rPr>
              <a:t>Formación Académica</a:t>
            </a:r>
          </a:p>
          <a:p>
            <a:pPr marL="171450" indent="-171450">
              <a:lnSpc>
                <a:spcPct val="115000"/>
              </a:lnSpc>
              <a:spcAft>
                <a:spcPts val="1000"/>
              </a:spcAft>
              <a:buFont typeface="Arial" panose="020B0604020202020204" pitchFamily="34" charset="0"/>
              <a:buChar char="•"/>
            </a:pPr>
            <a:r>
              <a:rPr lang="es-ES" sz="1200" dirty="0">
                <a:latin typeface="Arial" panose="020B0604020202020204" pitchFamily="34" charset="0"/>
                <a:cs typeface="Arial" panose="020B0604020202020204" pitchFamily="34" charset="0"/>
              </a:rPr>
              <a:t>Diplomado de Alta Dirección en Administración</a:t>
            </a:r>
          </a:p>
          <a:p>
            <a:pPr>
              <a:lnSpc>
                <a:spcPct val="115000"/>
              </a:lnSpc>
              <a:spcAft>
                <a:spcPts val="1000"/>
              </a:spcAft>
            </a:pPr>
            <a:r>
              <a:rPr lang="es-ES" sz="1200" dirty="0">
                <a:latin typeface="Arial" panose="020B0604020202020204" pitchFamily="34" charset="0"/>
                <a:cs typeface="Arial" panose="020B0604020202020204" pitchFamily="34" charset="0"/>
              </a:rPr>
              <a:t>I.T.E.S.M Campus Monterrey</a:t>
            </a:r>
          </a:p>
          <a:p>
            <a:pPr marL="171450" indent="-171450">
              <a:lnSpc>
                <a:spcPct val="115000"/>
              </a:lnSpc>
              <a:spcAft>
                <a:spcPts val="1000"/>
              </a:spcAft>
              <a:buFont typeface="Arial" panose="020B0604020202020204" pitchFamily="34" charset="0"/>
              <a:buChar char="•"/>
            </a:pPr>
            <a:r>
              <a:rPr lang="es-ES" sz="1200" dirty="0">
                <a:latin typeface="Arial" panose="020B0604020202020204" pitchFamily="34" charset="0"/>
                <a:cs typeface="Arial" panose="020B0604020202020204" pitchFamily="34" charset="0"/>
              </a:rPr>
              <a:t>Seminario Internacional de Seguro de Grupo Seguros Monterrey, México, D.F.</a:t>
            </a:r>
          </a:p>
          <a:p>
            <a:pPr marL="171450" indent="-171450">
              <a:lnSpc>
                <a:spcPct val="115000"/>
              </a:lnSpc>
              <a:spcAft>
                <a:spcPts val="1000"/>
              </a:spcAft>
              <a:buFont typeface="Arial" panose="020B0604020202020204" pitchFamily="34" charset="0"/>
              <a:buChar char="•"/>
            </a:pPr>
            <a:r>
              <a:rPr lang="es-ES" sz="1200" dirty="0">
                <a:latin typeface="Arial" panose="020B0604020202020204" pitchFamily="34" charset="0"/>
                <a:cs typeface="Arial" panose="020B0604020202020204" pitchFamily="34" charset="0"/>
              </a:rPr>
              <a:t>Cursos de Seguros de Vida de daños y avanzado de vida Centro de capacitación de Seguros Monterrey, Monterrey  Nuevo León.</a:t>
            </a:r>
          </a:p>
          <a:p>
            <a:pPr marL="171450" indent="-171450">
              <a:lnSpc>
                <a:spcPct val="115000"/>
              </a:lnSpc>
              <a:spcAft>
                <a:spcPts val="1000"/>
              </a:spcAft>
              <a:buFont typeface="Arial" panose="020B0604020202020204" pitchFamily="34" charset="0"/>
              <a:buChar char="•"/>
            </a:pPr>
            <a:r>
              <a:rPr lang="es-ES" sz="1200" dirty="0">
                <a:latin typeface="Arial" panose="020B0604020202020204" pitchFamily="34" charset="0"/>
                <a:cs typeface="Arial" panose="020B0604020202020204" pitchFamily="34" charset="0"/>
              </a:rPr>
              <a:t>Participación en cuatro simposios Internacionales de Administración de Empresas, I.T.E.S.M campus Monterrey.</a:t>
            </a:r>
          </a:p>
          <a:p>
            <a:pPr>
              <a:lnSpc>
                <a:spcPct val="115000"/>
              </a:lnSpc>
              <a:spcAft>
                <a:spcPts val="1000"/>
              </a:spcAft>
            </a:pPr>
            <a:endParaRPr lang="es-ES" sz="1200" dirty="0">
              <a:latin typeface="Arial" panose="020B0604020202020204" pitchFamily="34" charset="0"/>
              <a:cs typeface="Arial" panose="020B0604020202020204" pitchFamily="34" charset="0"/>
            </a:endParaRPr>
          </a:p>
          <a:p>
            <a:pPr>
              <a:lnSpc>
                <a:spcPct val="115000"/>
              </a:lnSpc>
              <a:spcAft>
                <a:spcPts val="1000"/>
              </a:spcAft>
            </a:pPr>
            <a:r>
              <a:rPr lang="es-ES" sz="1200" b="1" dirty="0">
                <a:latin typeface="Arial" panose="020B0604020202020204" pitchFamily="34" charset="0"/>
                <a:cs typeface="Arial" panose="020B0604020202020204" pitchFamily="34" charset="0"/>
              </a:rPr>
              <a:t>Experiencia Laboral</a:t>
            </a:r>
          </a:p>
          <a:p>
            <a:pPr marL="171450" indent="-171450">
              <a:lnSpc>
                <a:spcPct val="115000"/>
              </a:lnSpc>
              <a:spcAft>
                <a:spcPts val="1000"/>
              </a:spcAft>
              <a:buFont typeface="Arial" panose="020B0604020202020204" pitchFamily="34" charset="0"/>
              <a:buChar char="•"/>
            </a:pPr>
            <a:r>
              <a:rPr lang="es-ES" sz="1200" dirty="0">
                <a:latin typeface="Arial" panose="020B0604020202020204" pitchFamily="34" charset="0"/>
                <a:cs typeface="Arial" panose="020B0604020202020204" pitchFamily="34" charset="0"/>
              </a:rPr>
              <a:t>Centro Técnico Herramental(CONDUMEX)</a:t>
            </a:r>
          </a:p>
          <a:p>
            <a:pPr>
              <a:lnSpc>
                <a:spcPct val="115000"/>
              </a:lnSpc>
              <a:spcAft>
                <a:spcPts val="1000"/>
              </a:spcAft>
            </a:pPr>
            <a:r>
              <a:rPr lang="es-ES" sz="1200" dirty="0">
                <a:latin typeface="Arial" panose="020B0604020202020204" pitchFamily="34" charset="0"/>
                <a:cs typeface="Arial" panose="020B0604020202020204" pitchFamily="34" charset="0"/>
              </a:rPr>
              <a:t>Saltillo, Coahuila</a:t>
            </a:r>
          </a:p>
          <a:p>
            <a:pPr>
              <a:lnSpc>
                <a:spcPct val="115000"/>
              </a:lnSpc>
              <a:spcAft>
                <a:spcPts val="1000"/>
              </a:spcAft>
            </a:pPr>
            <a:r>
              <a:rPr lang="es-ES" sz="1200" dirty="0">
                <a:latin typeface="Arial" panose="020B0604020202020204" pitchFamily="34" charset="0"/>
                <a:cs typeface="Arial" panose="020B0604020202020204" pitchFamily="34" charset="0"/>
              </a:rPr>
              <a:t>Departamento de Administración de Ventas </a:t>
            </a:r>
          </a:p>
          <a:p>
            <a:pPr marL="171450" indent="-171450">
              <a:lnSpc>
                <a:spcPct val="115000"/>
              </a:lnSpc>
              <a:spcAft>
                <a:spcPts val="1000"/>
              </a:spcAft>
              <a:buFont typeface="Arial" panose="020B0604020202020204" pitchFamily="34" charset="0"/>
              <a:buChar char="•"/>
            </a:pPr>
            <a:r>
              <a:rPr lang="es-ES" sz="1200" dirty="0">
                <a:latin typeface="Arial" panose="020B0604020202020204" pitchFamily="34" charset="0"/>
                <a:cs typeface="Arial" panose="020B0604020202020204" pitchFamily="34" charset="0"/>
              </a:rPr>
              <a:t>Seguros Monterrey S.A</a:t>
            </a:r>
          </a:p>
          <a:p>
            <a:pPr>
              <a:lnSpc>
                <a:spcPct val="115000"/>
              </a:lnSpc>
              <a:spcAft>
                <a:spcPts val="1000"/>
              </a:spcAft>
            </a:pPr>
            <a:r>
              <a:rPr lang="es-ES" sz="1200" dirty="0">
                <a:latin typeface="Arial" panose="020B0604020202020204" pitchFamily="34" charset="0"/>
                <a:cs typeface="Arial" panose="020B0604020202020204" pitchFamily="34" charset="0"/>
              </a:rPr>
              <a:t>Monterrey, Nuevo León</a:t>
            </a:r>
          </a:p>
          <a:p>
            <a:pPr>
              <a:lnSpc>
                <a:spcPct val="115000"/>
              </a:lnSpc>
              <a:spcAft>
                <a:spcPts val="1000"/>
              </a:spcAft>
            </a:pPr>
            <a:r>
              <a:rPr lang="es-ES" sz="1200" dirty="0">
                <a:latin typeface="Arial" panose="020B0604020202020204" pitchFamily="34" charset="0"/>
                <a:cs typeface="Arial" panose="020B0604020202020204" pitchFamily="34" charset="0"/>
              </a:rPr>
              <a:t>Gerencia de ventas oficinas regionales, ejecutivo de ventas</a:t>
            </a:r>
          </a:p>
          <a:p>
            <a:pPr marL="171450" indent="-171450">
              <a:lnSpc>
                <a:spcPct val="115000"/>
              </a:lnSpc>
              <a:spcAft>
                <a:spcPts val="1000"/>
              </a:spcAft>
              <a:buFont typeface="Arial" panose="020B0604020202020204" pitchFamily="34" charset="0"/>
              <a:buChar char="•"/>
            </a:pPr>
            <a:r>
              <a:rPr lang="es-ES" sz="1200" dirty="0">
                <a:latin typeface="Arial" panose="020B0604020202020204" pitchFamily="34" charset="0"/>
                <a:cs typeface="Arial" panose="020B0604020202020204" pitchFamily="34" charset="0"/>
              </a:rPr>
              <a:t>Seguros Monterrey S.A.</a:t>
            </a:r>
          </a:p>
          <a:p>
            <a:pPr>
              <a:lnSpc>
                <a:spcPct val="115000"/>
              </a:lnSpc>
              <a:spcAft>
                <a:spcPts val="1000"/>
              </a:spcAft>
            </a:pPr>
            <a:r>
              <a:rPr lang="es-ES" sz="1200" dirty="0">
                <a:latin typeface="Arial" panose="020B0604020202020204" pitchFamily="34" charset="0"/>
                <a:cs typeface="Arial" panose="020B0604020202020204" pitchFamily="34" charset="0"/>
              </a:rPr>
              <a:t>Monterrey, Nuevo León</a:t>
            </a:r>
          </a:p>
          <a:p>
            <a:pPr>
              <a:lnSpc>
                <a:spcPct val="115000"/>
              </a:lnSpc>
              <a:spcAft>
                <a:spcPts val="1000"/>
              </a:spcAft>
            </a:pPr>
            <a:r>
              <a:rPr lang="es-ES" sz="1200" dirty="0">
                <a:latin typeface="Arial" panose="020B0604020202020204" pitchFamily="34" charset="0"/>
                <a:cs typeface="Arial" panose="020B0604020202020204" pitchFamily="34" charset="0"/>
              </a:rPr>
              <a:t>Gerencia de Mercados Específicos, Ejecutivo de Promoción </a:t>
            </a:r>
          </a:p>
          <a:p>
            <a:pPr>
              <a:lnSpc>
                <a:spcPct val="115000"/>
              </a:lnSpc>
              <a:spcAft>
                <a:spcPts val="1000"/>
              </a:spcAft>
            </a:pPr>
            <a:endParaRPr lang="es-E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9445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2">
            <a:extLst>
              <a:ext uri="{FF2B5EF4-FFF2-40B4-BE49-F238E27FC236}">
                <a16:creationId xmlns:a16="http://schemas.microsoft.com/office/drawing/2014/main" id="{43582D72-2D93-47CB-ACC1-0E04E7DC07E6}"/>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r="54657"/>
          <a:stretch/>
        </p:blipFill>
        <p:spPr bwMode="auto">
          <a:xfrm>
            <a:off x="139149" y="258417"/>
            <a:ext cx="2385647" cy="9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3"/>
          <a:srcRect l="39216" t="85865" r="41812" b="12280"/>
          <a:stretch/>
        </p:blipFill>
        <p:spPr>
          <a:xfrm flipV="1">
            <a:off x="12185" y="10676121"/>
            <a:ext cx="6858000" cy="1515878"/>
          </a:xfrm>
          <a:prstGeom prst="rect">
            <a:avLst/>
          </a:prstGeom>
        </p:spPr>
      </p:pic>
      <p:sp>
        <p:nvSpPr>
          <p:cNvPr id="5" name="CuadroTexto 4">
            <a:extLst>
              <a:ext uri="{FF2B5EF4-FFF2-40B4-BE49-F238E27FC236}">
                <a16:creationId xmlns:a16="http://schemas.microsoft.com/office/drawing/2014/main" id="{38C37966-63FB-407F-870B-8C98BC1DD004}"/>
              </a:ext>
            </a:extLst>
          </p:cNvPr>
          <p:cNvSpPr txBox="1"/>
          <p:nvPr/>
        </p:nvSpPr>
        <p:spPr>
          <a:xfrm>
            <a:off x="1270914" y="1332552"/>
            <a:ext cx="4397583" cy="923330"/>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Lic. Susana González del Río</a:t>
            </a:r>
          </a:p>
          <a:p>
            <a:pPr algn="ctr"/>
            <a:r>
              <a:rPr lang="es-MX" dirty="0">
                <a:latin typeface="Arial" panose="020B0604020202020204" pitchFamily="34" charset="0"/>
                <a:cs typeface="Arial" panose="020B0604020202020204" pitchFamily="34" charset="0"/>
              </a:rPr>
              <a:t>Subdirectora de Recursos Humanos</a:t>
            </a:r>
          </a:p>
          <a:p>
            <a:pPr algn="ctr"/>
            <a:endParaRPr lang="es-MX"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808EECC0-04AE-4507-BF2F-2E0462E887F7}"/>
              </a:ext>
            </a:extLst>
          </p:cNvPr>
          <p:cNvPicPr/>
          <p:nvPr/>
        </p:nvPicPr>
        <p:blipFill rotWithShape="1">
          <a:blip r:embed="rId4" cstate="print">
            <a:extLst>
              <a:ext uri="{28A0092B-C50C-407E-A947-70E740481C1C}">
                <a14:useLocalDpi xmlns:a14="http://schemas.microsoft.com/office/drawing/2010/main" val="0"/>
              </a:ext>
            </a:extLst>
          </a:blip>
          <a:srcRect l="71232"/>
          <a:stretch/>
        </p:blipFill>
        <p:spPr bwMode="auto">
          <a:xfrm>
            <a:off x="5218109" y="215321"/>
            <a:ext cx="1471791" cy="807792"/>
          </a:xfrm>
          <a:prstGeom prst="rect">
            <a:avLst/>
          </a:prstGeom>
          <a:noFill/>
          <a:ln>
            <a:noFill/>
          </a:ln>
        </p:spPr>
      </p:pic>
      <p:sp>
        <p:nvSpPr>
          <p:cNvPr id="2" name="Rectángulo 1"/>
          <p:cNvSpPr/>
          <p:nvPr/>
        </p:nvSpPr>
        <p:spPr>
          <a:xfrm>
            <a:off x="12184" y="2380593"/>
            <a:ext cx="6845815" cy="7449090"/>
          </a:xfrm>
          <a:prstGeom prst="rect">
            <a:avLst/>
          </a:prstGeom>
        </p:spPr>
        <p:txBody>
          <a:bodyPr wrap="square">
            <a:spAutoFit/>
          </a:bodyPr>
          <a:lstStyle/>
          <a:p>
            <a:pPr>
              <a:lnSpc>
                <a:spcPct val="115000"/>
              </a:lnSpc>
              <a:spcAft>
                <a:spcPts val="1000"/>
              </a:spcAft>
            </a:pPr>
            <a:r>
              <a:rPr lang="es-ES" sz="1200" b="1" dirty="0">
                <a:latin typeface="Arial" panose="020B0604020202020204" pitchFamily="34" charset="0"/>
                <a:cs typeface="Arial" panose="020B0604020202020204" pitchFamily="34" charset="0"/>
              </a:rPr>
              <a:t>Formación Académica</a:t>
            </a:r>
          </a:p>
          <a:p>
            <a:r>
              <a:rPr lang="es-MX" sz="1200" dirty="0">
                <a:latin typeface="Arial" panose="020B0604020202020204" pitchFamily="34" charset="0"/>
                <a:cs typeface="Arial" panose="020B0604020202020204" pitchFamily="34" charset="0"/>
              </a:rPr>
              <a:t>2019-2021    	Maestría en Administración con especialidad de Finanzas</a:t>
            </a:r>
          </a:p>
          <a:p>
            <a:r>
              <a:rPr lang="es-MX" sz="1200" dirty="0">
                <a:latin typeface="Arial" panose="020B0604020202020204" pitchFamily="34" charset="0"/>
                <a:cs typeface="Arial" panose="020B0604020202020204" pitchFamily="34" charset="0"/>
              </a:rPr>
              <a:t>                     	Universidad Autónoma de Coahuila</a:t>
            </a:r>
          </a:p>
          <a:p>
            <a:r>
              <a:rPr lang="es-MX" sz="1200" dirty="0">
                <a:latin typeface="Arial" panose="020B0604020202020204" pitchFamily="34" charset="0"/>
                <a:cs typeface="Arial" panose="020B0604020202020204" pitchFamily="34" charset="0"/>
              </a:rPr>
              <a:t> 19997-2001   Licenciatura en Informática (Título y Cédula)</a:t>
            </a:r>
          </a:p>
          <a:p>
            <a:r>
              <a:rPr lang="es-MX" sz="1200" dirty="0">
                <a:latin typeface="Arial" panose="020B0604020202020204" pitchFamily="34" charset="0"/>
                <a:cs typeface="Arial" panose="020B0604020202020204" pitchFamily="34" charset="0"/>
              </a:rPr>
              <a:t>                       Instituto Tecnológico Superior de Lerdo. </a:t>
            </a:r>
          </a:p>
          <a:p>
            <a:r>
              <a:rPr lang="es-MX" sz="1200" dirty="0">
                <a:latin typeface="Arial" panose="020B0604020202020204" pitchFamily="34" charset="0"/>
                <a:cs typeface="Arial" panose="020B0604020202020204" pitchFamily="34" charset="0"/>
              </a:rPr>
              <a:t>Nov 2013	Ciclo de Conferencias « Servicios hospitalarios de calidad y </a:t>
            </a:r>
          </a:p>
          <a:p>
            <a:r>
              <a:rPr lang="es-MX" sz="1200" dirty="0">
                <a:latin typeface="Arial" panose="020B0604020202020204" pitchFamily="34" charset="0"/>
                <a:cs typeface="Arial" panose="020B0604020202020204" pitchFamily="34" charset="0"/>
              </a:rPr>
              <a:t>                      enfoque al  cliente » Tecnológico de Monterrey, Campus Laguna.</a:t>
            </a:r>
          </a:p>
          <a:p>
            <a:r>
              <a:rPr lang="es-MX" sz="1200" dirty="0">
                <a:latin typeface="Arial" panose="020B0604020202020204" pitchFamily="34" charset="0"/>
                <a:cs typeface="Arial" panose="020B0604020202020204" pitchFamily="34" charset="0"/>
              </a:rPr>
              <a:t>Oct 2013	Congreso de Ventas. Tecnológico de Monterrey, Campus Laguna.</a:t>
            </a:r>
          </a:p>
          <a:p>
            <a:r>
              <a:rPr lang="es-MX" sz="1200" dirty="0" err="1">
                <a:latin typeface="Arial" panose="020B0604020202020204" pitchFamily="34" charset="0"/>
                <a:cs typeface="Arial" panose="020B0604020202020204" pitchFamily="34" charset="0"/>
              </a:rPr>
              <a:t>Ago</a:t>
            </a:r>
            <a:r>
              <a:rPr lang="es-MX" sz="1200" dirty="0">
                <a:latin typeface="Arial" panose="020B0604020202020204" pitchFamily="34" charset="0"/>
                <a:cs typeface="Arial" panose="020B0604020202020204" pitchFamily="34" charset="0"/>
              </a:rPr>
              <a:t> 2013	Curso de « Evaluador del Programa Hospital Seguro »</a:t>
            </a:r>
          </a:p>
          <a:p>
            <a:r>
              <a:rPr lang="es-MX" sz="1200" dirty="0">
                <a:latin typeface="Arial" panose="020B0604020202020204" pitchFamily="34" charset="0"/>
                <a:cs typeface="Arial" panose="020B0604020202020204" pitchFamily="34" charset="0"/>
              </a:rPr>
              <a:t>		Beneficencia Española de la Laguna.</a:t>
            </a:r>
          </a:p>
          <a:p>
            <a:r>
              <a:rPr lang="es-MX" sz="1200" dirty="0" err="1">
                <a:latin typeface="Arial" panose="020B0604020202020204" pitchFamily="34" charset="0"/>
                <a:cs typeface="Arial" panose="020B0604020202020204" pitchFamily="34" charset="0"/>
              </a:rPr>
              <a:t>May</a:t>
            </a:r>
            <a:r>
              <a:rPr lang="es-MX" sz="1200" dirty="0">
                <a:latin typeface="Arial" panose="020B0604020202020204" pitchFamily="34" charset="0"/>
                <a:cs typeface="Arial" panose="020B0604020202020204" pitchFamily="34" charset="0"/>
              </a:rPr>
              <a:t> 2013	Taller « Habilidades de Liderazgo para el cambio organizacional »</a:t>
            </a:r>
          </a:p>
          <a:p>
            <a:r>
              <a:rPr lang="es-MX" sz="1200" dirty="0">
                <a:latin typeface="Arial" panose="020B0604020202020204" pitchFamily="34" charset="0"/>
                <a:cs typeface="Arial" panose="020B0604020202020204" pitchFamily="34" charset="0"/>
              </a:rPr>
              <a:t>		Universidad Autónoma del Noroeste</a:t>
            </a:r>
          </a:p>
          <a:p>
            <a:r>
              <a:rPr lang="es-MX" sz="1200" dirty="0" err="1">
                <a:latin typeface="Arial" panose="020B0604020202020204" pitchFamily="34" charset="0"/>
                <a:cs typeface="Arial" panose="020B0604020202020204" pitchFamily="34" charset="0"/>
              </a:rPr>
              <a:t>Ago</a:t>
            </a:r>
            <a:r>
              <a:rPr lang="es-MX" sz="1200" dirty="0">
                <a:latin typeface="Arial" panose="020B0604020202020204" pitchFamily="34" charset="0"/>
                <a:cs typeface="Arial" panose="020B0604020202020204" pitchFamily="34" charset="0"/>
              </a:rPr>
              <a:t> 2011	Programa del Gobierno Federal « Liderazgo Ambiental para la                        </a:t>
            </a:r>
          </a:p>
          <a:p>
            <a:r>
              <a:rPr lang="es-MX" sz="1200" dirty="0">
                <a:latin typeface="Arial" panose="020B0604020202020204" pitchFamily="34" charset="0"/>
                <a:cs typeface="Arial" panose="020B0604020202020204" pitchFamily="34" charset="0"/>
              </a:rPr>
              <a:t>                      Competitividad »</a:t>
            </a:r>
          </a:p>
          <a:p>
            <a:r>
              <a:rPr lang="es-MX" sz="1200" dirty="0">
                <a:latin typeface="Arial" panose="020B0604020202020204" pitchFamily="34" charset="0"/>
                <a:cs typeface="Arial" panose="020B0604020202020204" pitchFamily="34" charset="0"/>
              </a:rPr>
              <a:t>		Gobierno Federal, </a:t>
            </a:r>
            <a:r>
              <a:rPr lang="es-MX" sz="1200" dirty="0" err="1">
                <a:latin typeface="Arial" panose="020B0604020202020204" pitchFamily="34" charset="0"/>
                <a:cs typeface="Arial" panose="020B0604020202020204" pitchFamily="34" charset="0"/>
              </a:rPr>
              <a:t>Semarnat</a:t>
            </a:r>
            <a:r>
              <a:rPr lang="es-MX" sz="1200" dirty="0">
                <a:latin typeface="Arial" panose="020B0604020202020204" pitchFamily="34" charset="0"/>
                <a:cs typeface="Arial" panose="020B0604020202020204" pitchFamily="34" charset="0"/>
              </a:rPr>
              <a:t> y Tecnológico de Monterrey Campus Laguna.</a:t>
            </a:r>
          </a:p>
          <a:p>
            <a:r>
              <a:rPr lang="es-MX" sz="1200" dirty="0">
                <a:latin typeface="Arial" panose="020B0604020202020204" pitchFamily="34" charset="0"/>
                <a:cs typeface="Arial" panose="020B0604020202020204" pitchFamily="34" charset="0"/>
              </a:rPr>
              <a:t>Jul 2011	Taller « Competencias Conversacionales y </a:t>
            </a:r>
            <a:r>
              <a:rPr lang="es-MX" sz="1200" dirty="0" err="1">
                <a:latin typeface="Arial" panose="020B0604020202020204" pitchFamily="34" charset="0"/>
                <a:cs typeface="Arial" panose="020B0604020202020204" pitchFamily="34" charset="0"/>
              </a:rPr>
              <a:t>Coaching</a:t>
            </a:r>
            <a:r>
              <a:rPr lang="es-MX" sz="1200" dirty="0">
                <a:latin typeface="Arial" panose="020B0604020202020204" pitchFamily="34" charset="0"/>
                <a:cs typeface="Arial" panose="020B0604020202020204" pitchFamily="34" charset="0"/>
              </a:rPr>
              <a:t> »</a:t>
            </a:r>
          </a:p>
          <a:p>
            <a:r>
              <a:rPr lang="es-MX" sz="1200" dirty="0">
                <a:latin typeface="Arial" panose="020B0604020202020204" pitchFamily="34" charset="0"/>
                <a:cs typeface="Arial" panose="020B0604020202020204" pitchFamily="34" charset="0"/>
              </a:rPr>
              <a:t>		Beneficencia Española de la Laguna.</a:t>
            </a:r>
          </a:p>
          <a:p>
            <a:r>
              <a:rPr lang="es-MX" sz="1200" dirty="0" err="1">
                <a:latin typeface="Arial" panose="020B0604020202020204" pitchFamily="34" charset="0"/>
                <a:cs typeface="Arial" panose="020B0604020202020204" pitchFamily="34" charset="0"/>
              </a:rPr>
              <a:t>May</a:t>
            </a:r>
            <a:r>
              <a:rPr lang="es-MX" sz="1200" dirty="0">
                <a:latin typeface="Arial" panose="020B0604020202020204" pitchFamily="34" charset="0"/>
                <a:cs typeface="Arial" panose="020B0604020202020204" pitchFamily="34" charset="0"/>
              </a:rPr>
              <a:t> 2011	Congreso « Innovación &amp; Creatividad » Tecnológico de Monterrey, Laguna.</a:t>
            </a:r>
          </a:p>
          <a:p>
            <a:r>
              <a:rPr lang="es-MX" sz="1200" dirty="0">
                <a:latin typeface="Arial" panose="020B0604020202020204" pitchFamily="34" charset="0"/>
                <a:cs typeface="Arial" panose="020B0604020202020204" pitchFamily="34" charset="0"/>
              </a:rPr>
              <a:t>Nov 2010	XII Curso Nacional para Capacitación en Emergencias Industriales</a:t>
            </a:r>
          </a:p>
          <a:p>
            <a:r>
              <a:rPr lang="es-MX" sz="1200" dirty="0">
                <a:latin typeface="Arial" panose="020B0604020202020204" pitchFamily="34" charset="0"/>
                <a:cs typeface="Arial" panose="020B0604020202020204" pitchFamily="34" charset="0"/>
              </a:rPr>
              <a:t>		Módulo de Materiales Peligrosos. </a:t>
            </a:r>
            <a:r>
              <a:rPr lang="es-MX" sz="1200" dirty="0" err="1">
                <a:latin typeface="Arial" panose="020B0604020202020204" pitchFamily="34" charset="0"/>
                <a:cs typeface="Arial" panose="020B0604020202020204" pitchFamily="34" charset="0"/>
              </a:rPr>
              <a:t>Met</a:t>
            </a:r>
            <a:r>
              <a:rPr lang="es-MX" sz="1200" dirty="0">
                <a:latin typeface="Arial" panose="020B0604020202020204" pitchFamily="34" charset="0"/>
                <a:cs typeface="Arial" panose="020B0604020202020204" pitchFamily="34" charset="0"/>
              </a:rPr>
              <a:t> </a:t>
            </a:r>
            <a:r>
              <a:rPr lang="es-MX" sz="1200" dirty="0" err="1">
                <a:latin typeface="Arial" panose="020B0604020202020204" pitchFamily="34" charset="0"/>
                <a:cs typeface="Arial" panose="020B0604020202020204" pitchFamily="34" charset="0"/>
              </a:rPr>
              <a:t>Mex</a:t>
            </a:r>
            <a:r>
              <a:rPr lang="es-MX" sz="1200" dirty="0">
                <a:latin typeface="Arial" panose="020B0604020202020204" pitchFamily="34" charset="0"/>
                <a:cs typeface="Arial" panose="020B0604020202020204" pitchFamily="34" charset="0"/>
              </a:rPr>
              <a:t> Peñoles SA de CV</a:t>
            </a:r>
          </a:p>
          <a:p>
            <a:r>
              <a:rPr lang="es-MX" sz="1200" dirty="0">
                <a:latin typeface="Arial" panose="020B0604020202020204" pitchFamily="34" charset="0"/>
                <a:cs typeface="Arial" panose="020B0604020202020204" pitchFamily="34" charset="0"/>
              </a:rPr>
              <a:t>Ene  2008	Curso « Introducción a los sistemas de Gestión de la Calidad ISO </a:t>
            </a:r>
          </a:p>
          <a:p>
            <a:r>
              <a:rPr lang="es-MX" sz="1200" dirty="0">
                <a:latin typeface="Arial" panose="020B0604020202020204" pitchFamily="34" charset="0"/>
                <a:cs typeface="Arial" panose="020B0604020202020204" pitchFamily="34" charset="0"/>
              </a:rPr>
              <a:t>                     	9001 :2000 » Comité Nacional de Productividad e Innovación Tecnológica A.C.</a:t>
            </a:r>
          </a:p>
          <a:p>
            <a:r>
              <a:rPr lang="es-MX" sz="1200" dirty="0">
                <a:latin typeface="Arial" panose="020B0604020202020204" pitchFamily="34" charset="0"/>
                <a:cs typeface="Arial" panose="020B0604020202020204" pitchFamily="34" charset="0"/>
              </a:rPr>
              <a:t> </a:t>
            </a:r>
          </a:p>
          <a:p>
            <a:r>
              <a:rPr lang="es-MX" sz="1200" dirty="0">
                <a:latin typeface="Arial" panose="020B0604020202020204" pitchFamily="34" charset="0"/>
                <a:cs typeface="Arial" panose="020B0604020202020204" pitchFamily="34" charset="0"/>
              </a:rPr>
              <a:t>		</a:t>
            </a:r>
            <a:endParaRPr lang="es-ES" sz="1200" dirty="0">
              <a:latin typeface="Arial" panose="020B0604020202020204" pitchFamily="34" charset="0"/>
              <a:cs typeface="Arial" panose="020B0604020202020204" pitchFamily="34" charset="0"/>
            </a:endParaRPr>
          </a:p>
          <a:p>
            <a:pPr>
              <a:lnSpc>
                <a:spcPct val="115000"/>
              </a:lnSpc>
              <a:spcAft>
                <a:spcPts val="1000"/>
              </a:spcAft>
            </a:pPr>
            <a:r>
              <a:rPr lang="es-ES" sz="1200" b="1" dirty="0">
                <a:latin typeface="Arial" panose="020B0604020202020204" pitchFamily="34" charset="0"/>
                <a:cs typeface="Arial" panose="020B0604020202020204" pitchFamily="34" charset="0"/>
              </a:rPr>
              <a:t>Experiencia Laboral</a:t>
            </a:r>
          </a:p>
          <a:p>
            <a:pPr>
              <a:lnSpc>
                <a:spcPct val="115000"/>
              </a:lnSpc>
              <a:spcAft>
                <a:spcPts val="1000"/>
              </a:spcAft>
            </a:pPr>
            <a:r>
              <a:rPr lang="es-ES" sz="1200" dirty="0">
                <a:latin typeface="Arial" panose="020B0604020202020204" pitchFamily="34" charset="0"/>
                <a:cs typeface="Arial" panose="020B0604020202020204" pitchFamily="34" charset="0"/>
              </a:rPr>
              <a:t>2018-2021    Servicios de Salud de Coahuila.- Jefe del Departamento de Presupuestos.</a:t>
            </a:r>
          </a:p>
          <a:p>
            <a:pPr>
              <a:lnSpc>
                <a:spcPct val="115000"/>
              </a:lnSpc>
              <a:spcAft>
                <a:spcPts val="1000"/>
              </a:spcAft>
            </a:pPr>
            <a:r>
              <a:rPr lang="es-ES" sz="1200" dirty="0">
                <a:latin typeface="Arial" panose="020B0604020202020204" pitchFamily="34" charset="0"/>
                <a:cs typeface="Arial" panose="020B0604020202020204" pitchFamily="34" charset="0"/>
              </a:rPr>
              <a:t>2017-2018	Grupo Ángeles. Hospital Ángeles Torreón.- Administrador de Policlínica.</a:t>
            </a:r>
          </a:p>
          <a:p>
            <a:pPr>
              <a:lnSpc>
                <a:spcPct val="115000"/>
              </a:lnSpc>
              <a:spcAft>
                <a:spcPts val="1000"/>
              </a:spcAft>
            </a:pPr>
            <a:r>
              <a:rPr lang="es-ES" sz="1200" dirty="0">
                <a:latin typeface="Arial" panose="020B0604020202020204" pitchFamily="34" charset="0"/>
                <a:cs typeface="Arial" panose="020B0604020202020204" pitchFamily="34" charset="0"/>
              </a:rPr>
              <a:t>2016-2017	Cruz Roja Mexicana.- Torreón, </a:t>
            </a:r>
            <a:r>
              <a:rPr lang="es-ES" sz="1200" dirty="0" err="1">
                <a:latin typeface="Arial" panose="020B0604020202020204" pitchFamily="34" charset="0"/>
                <a:cs typeface="Arial" panose="020B0604020202020204" pitchFamily="34" charset="0"/>
              </a:rPr>
              <a:t>Coah</a:t>
            </a:r>
            <a:r>
              <a:rPr lang="es-ES" sz="1200" dirty="0">
                <a:latin typeface="Arial" panose="020B0604020202020204" pitchFamily="34" charset="0"/>
                <a:cs typeface="Arial" panose="020B0604020202020204" pitchFamily="34" charset="0"/>
              </a:rPr>
              <a:t>..- Coordinación de Calidad.</a:t>
            </a:r>
          </a:p>
          <a:p>
            <a:pPr>
              <a:lnSpc>
                <a:spcPct val="115000"/>
              </a:lnSpc>
              <a:spcAft>
                <a:spcPts val="1000"/>
              </a:spcAft>
            </a:pPr>
            <a:r>
              <a:rPr lang="es-ES" sz="1200" dirty="0">
                <a:latin typeface="Arial" panose="020B0604020202020204" pitchFamily="34" charset="0"/>
                <a:cs typeface="Arial" panose="020B0604020202020204" pitchFamily="34" charset="0"/>
              </a:rPr>
              <a:t>2006-2015	Beneficencia Española de la Laguna Torreón.-  Proyectos Comerciales </a:t>
            </a:r>
          </a:p>
          <a:p>
            <a:pPr>
              <a:lnSpc>
                <a:spcPct val="115000"/>
              </a:lnSpc>
              <a:spcAft>
                <a:spcPts val="1000"/>
              </a:spcAft>
            </a:pPr>
            <a:r>
              <a:rPr lang="es-ES" sz="1200" dirty="0">
                <a:latin typeface="Arial" panose="020B0604020202020204" pitchFamily="34" charset="0"/>
                <a:cs typeface="Arial" panose="020B0604020202020204" pitchFamily="34" charset="0"/>
              </a:rPr>
              <a:t>                      y  Atención a Médicos. </a:t>
            </a:r>
          </a:p>
          <a:p>
            <a:r>
              <a:rPr lang="es-MX" sz="1200" dirty="0">
                <a:latin typeface="Arial" panose="020B0604020202020204" pitchFamily="34" charset="0"/>
                <a:cs typeface="Arial" panose="020B0604020202020204" pitchFamily="34" charset="0"/>
              </a:rPr>
              <a:t>2005-2006	COOPEL SA DE CV, Sector : Comercial Gerente de Tienda</a:t>
            </a:r>
          </a:p>
          <a:p>
            <a:pPr>
              <a:lnSpc>
                <a:spcPct val="115000"/>
              </a:lnSpc>
              <a:spcAft>
                <a:spcPts val="1000"/>
              </a:spcAft>
            </a:pPr>
            <a:endParaRPr lang="es-ES" sz="1200" dirty="0">
              <a:latin typeface="Arial" panose="020B0604020202020204" pitchFamily="34" charset="0"/>
              <a:cs typeface="Arial" panose="020B0604020202020204" pitchFamily="34" charset="0"/>
            </a:endParaRPr>
          </a:p>
          <a:p>
            <a:pPr>
              <a:lnSpc>
                <a:spcPct val="115000"/>
              </a:lnSpc>
              <a:spcAft>
                <a:spcPts val="1000"/>
              </a:spcAft>
            </a:pPr>
            <a:endParaRPr lang="es-ES" sz="1200" b="1" dirty="0">
              <a:cs typeface="Arial" panose="020B0604020202020204" pitchFamily="34" charset="0"/>
            </a:endParaRPr>
          </a:p>
        </p:txBody>
      </p:sp>
    </p:spTree>
    <p:extLst>
      <p:ext uri="{BB962C8B-B14F-4D97-AF65-F5344CB8AC3E}">
        <p14:creationId xmlns:p14="http://schemas.microsoft.com/office/powerpoint/2010/main" val="570862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2">
            <a:extLst>
              <a:ext uri="{FF2B5EF4-FFF2-40B4-BE49-F238E27FC236}">
                <a16:creationId xmlns:a16="http://schemas.microsoft.com/office/drawing/2014/main" id="{43582D72-2D93-47CB-ACC1-0E04E7DC07E6}"/>
              </a:ext>
            </a:extLst>
          </p:cNvPr>
          <p:cNvPicPr>
            <a:picLocks noChangeArrowheads="1"/>
          </p:cNvPicPr>
          <p:nvPr/>
        </p:nvPicPr>
        <p:blipFill rotWithShape="1">
          <a:blip r:embed="rId2">
            <a:extLst>
              <a:ext uri="{28A0092B-C50C-407E-A947-70E740481C1C}">
                <a14:useLocalDpi xmlns:a14="http://schemas.microsoft.com/office/drawing/2010/main" val="0"/>
              </a:ext>
            </a:extLst>
          </a:blip>
          <a:srcRect r="54657"/>
          <a:stretch/>
        </p:blipFill>
        <p:spPr bwMode="auto">
          <a:xfrm>
            <a:off x="139149" y="258417"/>
            <a:ext cx="2385647" cy="9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3"/>
          <a:srcRect l="39216" t="85865" r="41812" b="12280"/>
          <a:stretch/>
        </p:blipFill>
        <p:spPr>
          <a:xfrm flipV="1">
            <a:off x="12185" y="10676121"/>
            <a:ext cx="6858000" cy="1515878"/>
          </a:xfrm>
          <a:prstGeom prst="rect">
            <a:avLst/>
          </a:prstGeom>
        </p:spPr>
      </p:pic>
      <p:sp>
        <p:nvSpPr>
          <p:cNvPr id="5" name="CuadroTexto 4">
            <a:extLst>
              <a:ext uri="{FF2B5EF4-FFF2-40B4-BE49-F238E27FC236}">
                <a16:creationId xmlns:a16="http://schemas.microsoft.com/office/drawing/2014/main" id="{38C37966-63FB-407F-870B-8C98BC1DD004}"/>
              </a:ext>
            </a:extLst>
          </p:cNvPr>
          <p:cNvSpPr txBox="1"/>
          <p:nvPr/>
        </p:nvSpPr>
        <p:spPr>
          <a:xfrm>
            <a:off x="1395260" y="1646177"/>
            <a:ext cx="4397583" cy="923330"/>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C.P. Javier Gutiérrez Carrillo</a:t>
            </a:r>
          </a:p>
          <a:p>
            <a:pPr algn="ctr"/>
            <a:r>
              <a:rPr lang="es-MX" dirty="0">
                <a:latin typeface="Arial" panose="020B0604020202020204" pitchFamily="34" charset="0"/>
                <a:cs typeface="Arial" panose="020B0604020202020204" pitchFamily="34" charset="0"/>
              </a:rPr>
              <a:t>Subdirector de Finanzas y Presupuestos</a:t>
            </a:r>
          </a:p>
          <a:p>
            <a:pPr algn="ctr"/>
            <a:endParaRPr lang="es-MX"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5B78EE1D-A121-4F17-9899-2EDEA85AAF3E}"/>
              </a:ext>
            </a:extLst>
          </p:cNvPr>
          <p:cNvSpPr txBox="1"/>
          <p:nvPr/>
        </p:nvSpPr>
        <p:spPr>
          <a:xfrm>
            <a:off x="0" y="2643153"/>
            <a:ext cx="6870185" cy="8956298"/>
          </a:xfrm>
          <a:prstGeom prst="rect">
            <a:avLst/>
          </a:prstGeom>
          <a:noFill/>
        </p:spPr>
        <p:txBody>
          <a:bodyPr wrap="square">
            <a:spAutoFit/>
          </a:bodyPr>
          <a:lstStyle/>
          <a:p>
            <a:r>
              <a:rPr lang="es-ES" sz="1200" b="1" dirty="0">
                <a:latin typeface="Arial" panose="020B0604020202020204" pitchFamily="34" charset="0"/>
                <a:cs typeface="Arial" panose="020B0604020202020204" pitchFamily="34" charset="0"/>
              </a:rPr>
              <a:t>Formación Académica</a:t>
            </a:r>
          </a:p>
          <a:p>
            <a:endParaRPr lang="es-ES" sz="1200" spc="50" dirty="0">
              <a:effectLst/>
              <a:latin typeface="Tahoma" panose="020B060403050404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s-ES" sz="1200" spc="50" dirty="0">
                <a:latin typeface="Tahoma" panose="020B0604030504040204" pitchFamily="34" charset="0"/>
                <a:cs typeface="Times New Roman" panose="02020603050405020304" pitchFamily="18" charset="0"/>
              </a:rPr>
              <a:t>2001-2004 Centro de Estudios Tecnológico Industrial y de Servicios #88.</a:t>
            </a:r>
          </a:p>
          <a:p>
            <a:pPr marL="171450" indent="-171450">
              <a:buFont typeface="Arial" panose="020B0604020202020204" pitchFamily="34" charset="0"/>
              <a:buChar char="•"/>
            </a:pPr>
            <a:r>
              <a:rPr lang="es-ES" sz="1200" spc="50" dirty="0">
                <a:latin typeface="Tahoma" panose="020B0604030504040204" pitchFamily="34" charset="0"/>
                <a:cs typeface="Times New Roman" panose="02020603050405020304" pitchFamily="18" charset="0"/>
              </a:rPr>
              <a:t>2004-2009 Lic. Contaduría Pública y auditoría en la División de Estudios Superiores del Instituto 18 de Marzo.</a:t>
            </a:r>
          </a:p>
          <a:p>
            <a:pPr marL="171450" indent="-171450">
              <a:buFont typeface="Arial" panose="020B0604020202020204" pitchFamily="34" charset="0"/>
              <a:buChar char="•"/>
            </a:pPr>
            <a:r>
              <a:rPr lang="es-ES" sz="1200" spc="50" dirty="0">
                <a:latin typeface="Tahoma" panose="020B0604030504040204" pitchFamily="34" charset="0"/>
                <a:cs typeface="Times New Roman" panose="02020603050405020304" pitchFamily="18" charset="0"/>
              </a:rPr>
              <a:t>Participación en la elaboración del simposio (semana de conferencias) 2005,2006,2007,2008 de la división de Estados Superiores del Instituto 18 de Marzo.</a:t>
            </a:r>
          </a:p>
          <a:p>
            <a:pPr marL="171450" indent="-171450">
              <a:buFont typeface="Arial" panose="020B0604020202020204" pitchFamily="34" charset="0"/>
              <a:buChar char="•"/>
            </a:pPr>
            <a:r>
              <a:rPr lang="es-ES" sz="1200" spc="50" dirty="0">
                <a:latin typeface="Tahoma" panose="020B0604030504040204" pitchFamily="34" charset="0"/>
                <a:cs typeface="Times New Roman" panose="02020603050405020304" pitchFamily="18" charset="0"/>
              </a:rPr>
              <a:t>Cursos de Contabilidad Gubernamental, Finanzas, Impuestos.</a:t>
            </a:r>
          </a:p>
          <a:p>
            <a:pPr marL="171450" indent="-171450">
              <a:buFont typeface="Arial" panose="020B0604020202020204" pitchFamily="34" charset="0"/>
              <a:buChar char="•"/>
            </a:pPr>
            <a:r>
              <a:rPr lang="es-ES" sz="1200" spc="50" dirty="0">
                <a:latin typeface="Tahoma" panose="020B0604030504040204" pitchFamily="34" charset="0"/>
                <a:cs typeface="Times New Roman" panose="02020603050405020304" pitchFamily="18" charset="0"/>
              </a:rPr>
              <a:t>Manejo de sistemas contables: Microsip, </a:t>
            </a:r>
            <a:r>
              <a:rPr lang="es-ES" sz="1200" spc="50" dirty="0" err="1">
                <a:latin typeface="Tahoma" panose="020B0604030504040204" pitchFamily="34" charset="0"/>
                <a:cs typeface="Times New Roman" panose="02020603050405020304" pitchFamily="18" charset="0"/>
              </a:rPr>
              <a:t>Adminpaq</a:t>
            </a:r>
            <a:r>
              <a:rPr lang="es-ES" sz="1200" spc="50" dirty="0">
                <a:latin typeface="Tahoma" panose="020B0604030504040204" pitchFamily="34" charset="0"/>
                <a:cs typeface="Times New Roman" panose="02020603050405020304" pitchFamily="18" charset="0"/>
              </a:rPr>
              <a:t>, </a:t>
            </a:r>
            <a:r>
              <a:rPr lang="es-ES" sz="1200" spc="50" dirty="0" err="1">
                <a:latin typeface="Tahoma" panose="020B0604030504040204" pitchFamily="34" charset="0"/>
                <a:cs typeface="Times New Roman" panose="02020603050405020304" pitchFamily="18" charset="0"/>
              </a:rPr>
              <a:t>Contpaq</a:t>
            </a:r>
            <a:r>
              <a:rPr lang="es-ES" sz="1200" spc="50" dirty="0">
                <a:latin typeface="Tahoma" panose="020B0604030504040204" pitchFamily="34" charset="0"/>
                <a:cs typeface="Times New Roman" panose="02020603050405020304" pitchFamily="18" charset="0"/>
              </a:rPr>
              <a:t>, </a:t>
            </a:r>
            <a:r>
              <a:rPr lang="es-ES" sz="1200" spc="50" dirty="0" err="1">
                <a:latin typeface="Tahoma" panose="020B0604030504040204" pitchFamily="34" charset="0"/>
                <a:cs typeface="Times New Roman" panose="02020603050405020304" pitchFamily="18" charset="0"/>
              </a:rPr>
              <a:t>NetSuite</a:t>
            </a:r>
            <a:r>
              <a:rPr lang="es-ES" sz="1200" spc="50" dirty="0">
                <a:latin typeface="Tahoma" panose="020B0604030504040204" pitchFamily="34" charset="0"/>
                <a:cs typeface="Times New Roman" panose="02020603050405020304" pitchFamily="18" charset="0"/>
              </a:rPr>
              <a:t>.</a:t>
            </a:r>
          </a:p>
          <a:p>
            <a:pPr marL="171450" indent="-171450">
              <a:buFont typeface="Arial" panose="020B0604020202020204" pitchFamily="34" charset="0"/>
              <a:buChar char="•"/>
            </a:pPr>
            <a:endParaRPr lang="es-ES" sz="1200" spc="50" dirty="0">
              <a:latin typeface="Tahoma" panose="020B0604030504040204" pitchFamily="34" charset="0"/>
              <a:cs typeface="Times New Roman" panose="02020603050405020304" pitchFamily="18" charset="0"/>
            </a:endParaRPr>
          </a:p>
          <a:p>
            <a:r>
              <a:rPr lang="es-ES" sz="1200" b="1" dirty="0">
                <a:latin typeface="Arial" panose="020B0604020202020204" pitchFamily="34" charset="0"/>
                <a:cs typeface="Arial" panose="020B0604020202020204" pitchFamily="34" charset="0"/>
              </a:rPr>
              <a:t>Experiencia Laboral</a:t>
            </a:r>
          </a:p>
          <a:p>
            <a:endParaRPr lang="es-ES" sz="1200" spc="50" dirty="0">
              <a:latin typeface="Tahoma" panose="020B0604030504040204" pitchFamily="34" charset="0"/>
              <a:cs typeface="Times New Roman" panose="02020603050405020304" pitchFamily="18" charset="0"/>
            </a:endParaRPr>
          </a:p>
          <a:p>
            <a:pPr marL="171450" indent="-171450">
              <a:buFont typeface="Arial" panose="020B0604020202020204" pitchFamily="34" charset="0"/>
              <a:buChar char="•"/>
            </a:pPr>
            <a:r>
              <a:rPr lang="es-ES" sz="1200" spc="50" dirty="0">
                <a:latin typeface="Tahoma" panose="020B0604030504040204" pitchFamily="34" charset="0"/>
                <a:cs typeface="Times New Roman" panose="02020603050405020304" pitchFamily="18" charset="0"/>
              </a:rPr>
              <a:t>Junio 2016 a la fecha</a:t>
            </a:r>
          </a:p>
          <a:p>
            <a:endParaRPr lang="es-ES" sz="1200" spc="50" dirty="0">
              <a:latin typeface="Tahoma" panose="020B0604030504040204" pitchFamily="34" charset="0"/>
              <a:cs typeface="Times New Roman" panose="02020603050405020304" pitchFamily="18" charset="0"/>
            </a:endParaRPr>
          </a:p>
          <a:p>
            <a:r>
              <a:rPr lang="es-ES" sz="1200" spc="50" dirty="0">
                <a:latin typeface="Tahoma" panose="020B0604030504040204" pitchFamily="34" charset="0"/>
                <a:cs typeface="Times New Roman" panose="02020603050405020304" pitchFamily="18" charset="0"/>
              </a:rPr>
              <a:t>Servicios de Salud de Coahuila de Zaragoza</a:t>
            </a:r>
          </a:p>
          <a:p>
            <a:r>
              <a:rPr lang="es-ES" sz="1200" spc="50" dirty="0">
                <a:latin typeface="Tahoma" panose="020B0604030504040204" pitchFamily="34" charset="0"/>
                <a:cs typeface="Times New Roman" panose="02020603050405020304" pitchFamily="18" charset="0"/>
              </a:rPr>
              <a:t>Registro de pólizas de egresos, diario.</a:t>
            </a:r>
          </a:p>
          <a:p>
            <a:r>
              <a:rPr lang="es-ES" sz="1200" spc="50" dirty="0">
                <a:latin typeface="Tahoma" panose="020B0604030504040204" pitchFamily="34" charset="0"/>
                <a:cs typeface="Times New Roman" panose="02020603050405020304" pitchFamily="18" charset="0"/>
              </a:rPr>
              <a:t>Cálculo de impuestos y presentación de líneas de captura (SAT).</a:t>
            </a:r>
          </a:p>
          <a:p>
            <a:r>
              <a:rPr lang="es-ES" sz="1200" spc="50" dirty="0">
                <a:latin typeface="Tahoma" panose="020B0604030504040204" pitchFamily="34" charset="0"/>
                <a:cs typeface="Times New Roman" panose="02020603050405020304" pitchFamily="18" charset="0"/>
              </a:rPr>
              <a:t>Elaboración y presentación de avances de gestión de información financiera.</a:t>
            </a:r>
          </a:p>
          <a:p>
            <a:r>
              <a:rPr lang="es-ES" sz="1200" spc="50" dirty="0">
                <a:latin typeface="Tahoma" panose="020B0604030504040204" pitchFamily="34" charset="0"/>
                <a:cs typeface="Times New Roman" panose="02020603050405020304" pitchFamily="18" charset="0"/>
              </a:rPr>
              <a:t>Atención de auditorias (SAT, ASE,SEFIRC)</a:t>
            </a:r>
          </a:p>
          <a:p>
            <a:r>
              <a:rPr lang="es-ES" sz="1200" spc="50" dirty="0">
                <a:latin typeface="Tahoma" panose="020B0604030504040204" pitchFamily="34" charset="0"/>
                <a:cs typeface="Times New Roman" panose="02020603050405020304" pitchFamily="18" charset="0"/>
              </a:rPr>
              <a:t>Presentación de declaraciones informativas DIOT.</a:t>
            </a:r>
          </a:p>
          <a:p>
            <a:r>
              <a:rPr lang="es-ES" sz="1200" spc="50" dirty="0">
                <a:latin typeface="Tahoma" panose="020B0604030504040204" pitchFamily="34" charset="0"/>
                <a:cs typeface="Times New Roman" panose="02020603050405020304" pitchFamily="18" charset="0"/>
              </a:rPr>
              <a:t>Depuración de cuentas.</a:t>
            </a:r>
          </a:p>
          <a:p>
            <a:endParaRPr lang="es-ES" sz="1200" spc="50" dirty="0">
              <a:latin typeface="Tahoma" panose="020B0604030504040204" pitchFamily="34" charset="0"/>
              <a:cs typeface="Times New Roman" panose="02020603050405020304" pitchFamily="18" charset="0"/>
            </a:endParaRPr>
          </a:p>
          <a:p>
            <a:pPr marL="171450" indent="-171450">
              <a:buFont typeface="Arial" panose="020B0604020202020204" pitchFamily="34" charset="0"/>
              <a:buChar char="•"/>
            </a:pPr>
            <a:r>
              <a:rPr lang="es-ES" sz="1200" spc="50" dirty="0">
                <a:latin typeface="Tahoma" panose="020B0604030504040204" pitchFamily="34" charset="0"/>
                <a:cs typeface="Times New Roman" panose="02020603050405020304" pitchFamily="18" charset="0"/>
              </a:rPr>
              <a:t>Enero 2015-Junio 2016</a:t>
            </a:r>
          </a:p>
          <a:p>
            <a:pPr marL="171450" indent="-171450">
              <a:buFont typeface="Arial" panose="020B0604020202020204" pitchFamily="34" charset="0"/>
              <a:buChar char="•"/>
            </a:pPr>
            <a:endParaRPr lang="es-ES" sz="1200" spc="50" dirty="0">
              <a:latin typeface="Tahoma" panose="020B0604030504040204" pitchFamily="34" charset="0"/>
              <a:cs typeface="Times New Roman" panose="02020603050405020304" pitchFamily="18" charset="0"/>
            </a:endParaRPr>
          </a:p>
          <a:p>
            <a:r>
              <a:rPr lang="es-ES" sz="1200" spc="50" dirty="0">
                <a:latin typeface="Tahoma" panose="020B0604030504040204" pitchFamily="34" charset="0"/>
                <a:cs typeface="Times New Roman" panose="02020603050405020304" pitchFamily="18" charset="0"/>
              </a:rPr>
              <a:t>Despacho Contable(asesoría fiscal)</a:t>
            </a:r>
          </a:p>
          <a:p>
            <a:endParaRPr lang="es-ES" sz="1200" spc="50" dirty="0">
              <a:latin typeface="Tahoma" panose="020B0604030504040204" pitchFamily="34" charset="0"/>
              <a:cs typeface="Times New Roman" panose="02020603050405020304" pitchFamily="18" charset="0"/>
            </a:endParaRPr>
          </a:p>
          <a:p>
            <a:pPr marL="171450" indent="-171450">
              <a:buFont typeface="Arial" panose="020B0604020202020204" pitchFamily="34" charset="0"/>
              <a:buChar char="•"/>
            </a:pPr>
            <a:r>
              <a:rPr lang="es-ES" sz="1200" spc="50" dirty="0">
                <a:latin typeface="Tahoma" panose="020B0604030504040204" pitchFamily="34" charset="0"/>
                <a:cs typeface="Times New Roman" panose="02020603050405020304" pitchFamily="18" charset="0"/>
              </a:rPr>
              <a:t>Febrero 2014-Enero 2015</a:t>
            </a:r>
          </a:p>
          <a:p>
            <a:endParaRPr lang="es-ES" sz="1200" spc="50" dirty="0">
              <a:latin typeface="Tahoma" panose="020B0604030504040204" pitchFamily="34" charset="0"/>
              <a:cs typeface="Times New Roman" panose="02020603050405020304" pitchFamily="18" charset="0"/>
            </a:endParaRPr>
          </a:p>
          <a:p>
            <a:r>
              <a:rPr lang="es-ES" sz="1200" spc="50" dirty="0">
                <a:latin typeface="Tahoma" panose="020B0604030504040204" pitchFamily="34" charset="0"/>
                <a:cs typeface="Times New Roman" panose="02020603050405020304" pitchFamily="18" charset="0"/>
              </a:rPr>
              <a:t>Contabilidad General, Recursos Humanos, Nóminas, Compras, Pagos IMSS(H&amp;C Viviendas S.A de C.V.)</a:t>
            </a:r>
          </a:p>
          <a:p>
            <a:endParaRPr lang="es-ES" sz="1200" spc="50" dirty="0">
              <a:latin typeface="Tahoma" panose="020B0604030504040204" pitchFamily="34" charset="0"/>
              <a:cs typeface="Times New Roman" panose="02020603050405020304" pitchFamily="18" charset="0"/>
            </a:endParaRPr>
          </a:p>
          <a:p>
            <a:pPr marL="171450" indent="-171450">
              <a:buFont typeface="Arial" panose="020B0604020202020204" pitchFamily="34" charset="0"/>
              <a:buChar char="•"/>
            </a:pPr>
            <a:r>
              <a:rPr lang="es-ES" sz="1200" spc="50" dirty="0">
                <a:latin typeface="Tahoma" panose="020B0604030504040204" pitchFamily="34" charset="0"/>
                <a:cs typeface="Times New Roman" panose="02020603050405020304" pitchFamily="18" charset="0"/>
              </a:rPr>
              <a:t>Agosto 2013-Febrero 20114</a:t>
            </a:r>
          </a:p>
          <a:p>
            <a:endParaRPr lang="es-ES" sz="1200" spc="50" dirty="0">
              <a:latin typeface="Tahoma" panose="020B0604030504040204" pitchFamily="34" charset="0"/>
              <a:cs typeface="Times New Roman" panose="02020603050405020304" pitchFamily="18" charset="0"/>
            </a:endParaRPr>
          </a:p>
          <a:p>
            <a:r>
              <a:rPr lang="es-ES" sz="1200" spc="50" dirty="0">
                <a:latin typeface="Tahoma" panose="020B0604030504040204" pitchFamily="34" charset="0"/>
                <a:cs typeface="Times New Roman" panose="02020603050405020304" pitchFamily="18" charset="0"/>
              </a:rPr>
              <a:t>Recursos Humanos, Nóminas, Supervisor Área de Recibo y Recepción de mercancía (Ayala Amaya S.A de C.V.)</a:t>
            </a:r>
          </a:p>
          <a:p>
            <a:endParaRPr lang="es-ES" sz="1200" spc="50" dirty="0">
              <a:latin typeface="Tahoma" panose="020B0604030504040204" pitchFamily="34" charset="0"/>
              <a:cs typeface="Times New Roman" panose="02020603050405020304" pitchFamily="18" charset="0"/>
            </a:endParaRPr>
          </a:p>
          <a:p>
            <a:endParaRPr lang="es-ES" sz="1200" spc="50" dirty="0">
              <a:latin typeface="Tahoma" panose="020B0604030504040204" pitchFamily="34" charset="0"/>
              <a:cs typeface="Times New Roman" panose="02020603050405020304" pitchFamily="18" charset="0"/>
            </a:endParaRPr>
          </a:p>
          <a:p>
            <a:pPr marL="171450" indent="-171450">
              <a:buFont typeface="Arial" panose="020B0604020202020204" pitchFamily="34" charset="0"/>
              <a:buChar char="•"/>
            </a:pPr>
            <a:r>
              <a:rPr lang="es-ES" sz="1200" spc="50" dirty="0">
                <a:latin typeface="Tahoma" panose="020B0604030504040204" pitchFamily="34" charset="0"/>
                <a:cs typeface="Times New Roman" panose="02020603050405020304" pitchFamily="18" charset="0"/>
              </a:rPr>
              <a:t>Mayo 2012-Junio 2013</a:t>
            </a:r>
          </a:p>
          <a:p>
            <a:pPr marL="171450" indent="-171450">
              <a:buFont typeface="Arial" panose="020B0604020202020204" pitchFamily="34" charset="0"/>
              <a:buChar char="•"/>
            </a:pPr>
            <a:endParaRPr lang="es-ES" sz="1200" spc="50" dirty="0">
              <a:latin typeface="Tahoma" panose="020B0604030504040204" pitchFamily="34" charset="0"/>
              <a:cs typeface="Times New Roman" panose="02020603050405020304" pitchFamily="18" charset="0"/>
            </a:endParaRPr>
          </a:p>
          <a:p>
            <a:r>
              <a:rPr lang="es-ES" sz="1200" spc="50" dirty="0">
                <a:latin typeface="Tahoma" panose="020B0604030504040204" pitchFamily="34" charset="0"/>
                <a:cs typeface="Times New Roman" panose="02020603050405020304" pitchFamily="18" charset="0"/>
              </a:rPr>
              <a:t>Contador Público, Área de Crédito y Cobranza, Asesoría(Manufacturas Post </a:t>
            </a:r>
            <a:r>
              <a:rPr lang="es-ES" sz="1200" spc="50" dirty="0" err="1">
                <a:latin typeface="Tahoma" panose="020B0604030504040204" pitchFamily="34" charset="0"/>
                <a:cs typeface="Times New Roman" panose="02020603050405020304" pitchFamily="18" charset="0"/>
              </a:rPr>
              <a:t>Form</a:t>
            </a:r>
            <a:r>
              <a:rPr lang="es-ES" sz="1200" spc="50" dirty="0">
                <a:latin typeface="Tahoma" panose="020B0604030504040204" pitchFamily="34" charset="0"/>
                <a:cs typeface="Times New Roman" panose="02020603050405020304" pitchFamily="18" charset="0"/>
              </a:rPr>
              <a:t>, S.A de C.V)</a:t>
            </a:r>
          </a:p>
          <a:p>
            <a:endParaRPr lang="es-ES" sz="1200" spc="50" dirty="0">
              <a:latin typeface="Tahoma" panose="020B0604030504040204" pitchFamily="34" charset="0"/>
              <a:cs typeface="Times New Roman" panose="02020603050405020304" pitchFamily="18" charset="0"/>
            </a:endParaRPr>
          </a:p>
          <a:p>
            <a:endParaRPr lang="es-ES" sz="1200" spc="50" dirty="0">
              <a:latin typeface="Tahoma" panose="020B0604030504040204" pitchFamily="34" charset="0"/>
              <a:cs typeface="Times New Roman" panose="02020603050405020304" pitchFamily="18" charset="0"/>
            </a:endParaRPr>
          </a:p>
          <a:p>
            <a:pPr marL="171450" indent="-171450">
              <a:buFont typeface="Arial" panose="020B0604020202020204" pitchFamily="34" charset="0"/>
              <a:buChar char="•"/>
            </a:pPr>
            <a:endParaRPr lang="es-ES" sz="1200" spc="50" dirty="0">
              <a:latin typeface="Tahoma" panose="020B0604030504040204" pitchFamily="34" charset="0"/>
              <a:cs typeface="Times New Roman" panose="02020603050405020304" pitchFamily="18" charset="0"/>
            </a:endParaRPr>
          </a:p>
          <a:p>
            <a:endParaRPr lang="es-ES" sz="1200" spc="50" dirty="0">
              <a:latin typeface="Tahoma" panose="020B0604030504040204" pitchFamily="34" charset="0"/>
              <a:cs typeface="Times New Roman" panose="02020603050405020304" pitchFamily="18" charset="0"/>
            </a:endParaRPr>
          </a:p>
          <a:p>
            <a:endParaRPr lang="es-ES" sz="1200" spc="50" dirty="0">
              <a:latin typeface="Tahoma" panose="020B0604030504040204" pitchFamily="34" charset="0"/>
              <a:cs typeface="Times New Roman" panose="02020603050405020304" pitchFamily="18" charset="0"/>
            </a:endParaRPr>
          </a:p>
          <a:p>
            <a:endParaRPr lang="es-MX" sz="1200" spc="50" dirty="0">
              <a:latin typeface="Tahoma" panose="020B060403050404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id="{4D1D0CAE-427B-4090-8F10-57B216FBD0D2}"/>
              </a:ext>
            </a:extLst>
          </p:cNvPr>
          <p:cNvPicPr/>
          <p:nvPr/>
        </p:nvPicPr>
        <p:blipFill rotWithShape="1">
          <a:blip r:embed="rId4">
            <a:extLst>
              <a:ext uri="{28A0092B-C50C-407E-A947-70E740481C1C}">
                <a14:useLocalDpi xmlns:a14="http://schemas.microsoft.com/office/drawing/2010/main" val="0"/>
              </a:ext>
            </a:extLst>
          </a:blip>
          <a:srcRect l="71232"/>
          <a:stretch/>
        </p:blipFill>
        <p:spPr bwMode="auto">
          <a:xfrm>
            <a:off x="5218109" y="215321"/>
            <a:ext cx="1471791" cy="807792"/>
          </a:xfrm>
          <a:prstGeom prst="rect">
            <a:avLst/>
          </a:prstGeom>
          <a:noFill/>
          <a:ln>
            <a:noFill/>
          </a:ln>
        </p:spPr>
      </p:pic>
    </p:spTree>
    <p:extLst>
      <p:ext uri="{BB962C8B-B14F-4D97-AF65-F5344CB8AC3E}">
        <p14:creationId xmlns:p14="http://schemas.microsoft.com/office/powerpoint/2010/main" val="4186151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2">
            <a:extLst>
              <a:ext uri="{FF2B5EF4-FFF2-40B4-BE49-F238E27FC236}">
                <a16:creationId xmlns:a16="http://schemas.microsoft.com/office/drawing/2014/main" id="{43582D72-2D93-47CB-ACC1-0E04E7DC07E6}"/>
              </a:ext>
            </a:extLst>
          </p:cNvPr>
          <p:cNvPicPr>
            <a:picLocks noChangeArrowheads="1"/>
          </p:cNvPicPr>
          <p:nvPr/>
        </p:nvPicPr>
        <p:blipFill rotWithShape="1">
          <a:blip r:embed="rId2">
            <a:extLst>
              <a:ext uri="{28A0092B-C50C-407E-A947-70E740481C1C}">
                <a14:useLocalDpi xmlns:a14="http://schemas.microsoft.com/office/drawing/2010/main" val="0"/>
              </a:ext>
            </a:extLst>
          </a:blip>
          <a:srcRect r="54657"/>
          <a:stretch/>
        </p:blipFill>
        <p:spPr bwMode="auto">
          <a:xfrm>
            <a:off x="139149" y="258417"/>
            <a:ext cx="2385647" cy="9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3"/>
          <a:srcRect l="39216" t="85865" r="41812" b="12280"/>
          <a:stretch/>
        </p:blipFill>
        <p:spPr>
          <a:xfrm flipV="1">
            <a:off x="12185" y="10676121"/>
            <a:ext cx="6858000" cy="1515878"/>
          </a:xfrm>
          <a:prstGeom prst="rect">
            <a:avLst/>
          </a:prstGeom>
        </p:spPr>
      </p:pic>
      <p:sp>
        <p:nvSpPr>
          <p:cNvPr id="5" name="CuadroTexto 4">
            <a:extLst>
              <a:ext uri="{FF2B5EF4-FFF2-40B4-BE49-F238E27FC236}">
                <a16:creationId xmlns:a16="http://schemas.microsoft.com/office/drawing/2014/main" id="{38C37966-63FB-407F-870B-8C98BC1DD004}"/>
              </a:ext>
            </a:extLst>
          </p:cNvPr>
          <p:cNvSpPr txBox="1"/>
          <p:nvPr/>
        </p:nvSpPr>
        <p:spPr>
          <a:xfrm>
            <a:off x="769971" y="1442824"/>
            <a:ext cx="5318058" cy="1200329"/>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Mtro. Gerardo Gustavo Rodríguez Carmona</a:t>
            </a:r>
          </a:p>
          <a:p>
            <a:pPr algn="ctr"/>
            <a:r>
              <a:rPr lang="es-MX" dirty="0">
                <a:latin typeface="Arial" panose="020B0604020202020204" pitchFamily="34" charset="0"/>
                <a:cs typeface="Arial" panose="020B0604020202020204" pitchFamily="34" charset="0"/>
              </a:rPr>
              <a:t>Subdirector de Recursos Materiales y Servicios Generales</a:t>
            </a:r>
          </a:p>
          <a:p>
            <a:pPr algn="ctr"/>
            <a:endParaRPr lang="es-MX"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5B78EE1D-A121-4F17-9899-2EDEA85AAF3E}"/>
              </a:ext>
            </a:extLst>
          </p:cNvPr>
          <p:cNvSpPr txBox="1"/>
          <p:nvPr/>
        </p:nvSpPr>
        <p:spPr>
          <a:xfrm>
            <a:off x="0" y="2379383"/>
            <a:ext cx="6870185" cy="8019696"/>
          </a:xfrm>
          <a:prstGeom prst="rect">
            <a:avLst/>
          </a:prstGeom>
          <a:noFill/>
        </p:spPr>
        <p:txBody>
          <a:bodyPr wrap="square">
            <a:spAutoFit/>
          </a:bodyPr>
          <a:lstStyle/>
          <a:p>
            <a:r>
              <a:rPr lang="es-ES" sz="1200" b="1" dirty="0">
                <a:latin typeface="Arial" panose="020B0604020202020204" pitchFamily="34" charset="0"/>
                <a:cs typeface="Arial" panose="020B0604020202020204" pitchFamily="34" charset="0"/>
              </a:rPr>
              <a:t>Formación Académica</a:t>
            </a:r>
          </a:p>
          <a:p>
            <a:pPr algn="just"/>
            <a:endParaRPr lang="es-ES" sz="1200" spc="50" dirty="0">
              <a:effectLst/>
              <a:latin typeface="Tahoma" panose="020B0604030504040204" pitchFamily="34" charset="0"/>
              <a:ea typeface="Times New Roman" panose="02020603050405020304" pitchFamily="18" charset="0"/>
              <a:cs typeface="Times New Roman" panose="02020603050405020304" pitchFamily="18" charset="0"/>
            </a:endParaRPr>
          </a:p>
          <a:p>
            <a:pPr algn="just"/>
            <a:r>
              <a:rPr lang="es-MX" sz="1200" spc="50" dirty="0">
                <a:latin typeface="Tahoma" panose="020B0604030504040204" pitchFamily="34" charset="0"/>
                <a:cs typeface="Times New Roman" panose="02020603050405020304" pitchFamily="18" charset="0"/>
              </a:rPr>
              <a:t>Especialidad en Derecho a la Información, Fiscalización, y Combate a la corrupción, en el Instituto de Investigaciones Jurídicas “Academia Interamericana de Derechos Humanos”, de la Universidad Autónoma de Coahuila, con Mención Honorifica por mejor promedio. </a:t>
            </a:r>
          </a:p>
          <a:p>
            <a:pPr algn="just"/>
            <a:endParaRPr lang="es-MX" sz="1200" spc="50" dirty="0">
              <a:latin typeface="Tahoma" panose="020B0604030504040204" pitchFamily="34" charset="0"/>
              <a:cs typeface="Times New Roman" panose="02020603050405020304" pitchFamily="18" charset="0"/>
            </a:endParaRPr>
          </a:p>
          <a:p>
            <a:pPr marL="171450" lvl="0" indent="-171450">
              <a:lnSpc>
                <a:spcPct val="115000"/>
              </a:lnSpc>
              <a:buFont typeface="Arial" panose="020B0604020202020204" pitchFamily="34" charset="0"/>
              <a:buChar char="•"/>
            </a:pPr>
            <a:r>
              <a:rPr lang="es-MX" sz="1200" spc="50" dirty="0">
                <a:latin typeface="Tahoma" panose="020B0604030504040204" pitchFamily="34" charset="0"/>
                <a:cs typeface="Times New Roman" panose="02020603050405020304" pitchFamily="18" charset="0"/>
              </a:rPr>
              <a:t>Maestría en Estudios Avanzados de Derechos Humanos con acentuación en Derecho a la Información, Fiscalización, y Combate a la corrupción, en el Instituto de Investigaciones Jurídicas “Academia Interamericana de Derechos Humanos”, de la Universidad Autónoma de Coahuila / con término en mayo del 2024</a:t>
            </a:r>
          </a:p>
          <a:p>
            <a:pPr marL="171450" lvl="0" indent="-171450">
              <a:lnSpc>
                <a:spcPct val="115000"/>
              </a:lnSpc>
              <a:buFont typeface="Arial" panose="020B0604020202020204" pitchFamily="34" charset="0"/>
              <a:buChar char="•"/>
            </a:pPr>
            <a:r>
              <a:rPr lang="es-MX" sz="1200" spc="50" dirty="0">
                <a:latin typeface="Tahoma" panose="020B0604030504040204" pitchFamily="34" charset="0"/>
                <a:cs typeface="Times New Roman" panose="02020603050405020304" pitchFamily="18" charset="0"/>
              </a:rPr>
              <a:t>Maestría en Derecho con acentuación en Derecho Fiscal, en la Facultad de Jurisprudencia de la Universidad Autónoma de Coahuila</a:t>
            </a:r>
          </a:p>
          <a:p>
            <a:pPr marL="171450" lvl="0" indent="-171450">
              <a:lnSpc>
                <a:spcPct val="115000"/>
              </a:lnSpc>
              <a:buFont typeface="Arial" panose="020B0604020202020204" pitchFamily="34" charset="0"/>
              <a:buChar char="•"/>
            </a:pPr>
            <a:r>
              <a:rPr lang="es-MX" sz="1200" spc="50" dirty="0">
                <a:latin typeface="Tahoma" panose="020B0604030504040204" pitchFamily="34" charset="0"/>
                <a:cs typeface="Times New Roman" panose="02020603050405020304" pitchFamily="18" charset="0"/>
              </a:rPr>
              <a:t>Diplomado en Presupuesto Basado en Resultados por la Universidad Autónoma de México </a:t>
            </a:r>
          </a:p>
          <a:p>
            <a:pPr marL="171450" lvl="0" indent="-171450">
              <a:lnSpc>
                <a:spcPct val="115000"/>
              </a:lnSpc>
              <a:buFont typeface="Arial" panose="020B0604020202020204" pitchFamily="34" charset="0"/>
              <a:buChar char="•"/>
            </a:pPr>
            <a:r>
              <a:rPr lang="es-MX" sz="1200" spc="50" dirty="0">
                <a:latin typeface="Tahoma" panose="020B0604030504040204" pitchFamily="34" charset="0"/>
                <a:cs typeface="Times New Roman" panose="02020603050405020304" pitchFamily="18" charset="0"/>
              </a:rPr>
              <a:t>Diplomado en Contabilidad Gubernamental por la Auditoría Superior del Estado de Coahuila </a:t>
            </a:r>
          </a:p>
          <a:p>
            <a:pPr marL="171450" lvl="0" indent="-171450">
              <a:lnSpc>
                <a:spcPct val="115000"/>
              </a:lnSpc>
              <a:buFont typeface="Arial" panose="020B0604020202020204" pitchFamily="34" charset="0"/>
              <a:buChar char="•"/>
            </a:pPr>
            <a:r>
              <a:rPr lang="es-MX" sz="1200" spc="50" dirty="0">
                <a:latin typeface="Tahoma" panose="020B0604030504040204" pitchFamily="34" charset="0"/>
                <a:cs typeface="Times New Roman" panose="02020603050405020304" pitchFamily="18" charset="0"/>
              </a:rPr>
              <a:t>Diplomado en Fiscalización de la Gestión Financiera Municipal por el DR. Martín C. Vera del Instituto de Capacitación y Desarrollo en Fiscalización Superior (ICADEFIS)</a:t>
            </a:r>
          </a:p>
          <a:p>
            <a:pPr marL="171450" lvl="0" indent="-171450">
              <a:lnSpc>
                <a:spcPct val="115000"/>
              </a:lnSpc>
              <a:buFont typeface="Arial" panose="020B0604020202020204" pitchFamily="34" charset="0"/>
              <a:buChar char="•"/>
            </a:pPr>
            <a:r>
              <a:rPr lang="es-MX" sz="1200" spc="50" dirty="0">
                <a:latin typeface="Tahoma" panose="020B0604030504040204" pitchFamily="34" charset="0"/>
                <a:cs typeface="Times New Roman" panose="02020603050405020304" pitchFamily="18" charset="0"/>
              </a:rPr>
              <a:t>Diplomado en Metodología del Marco Lógico: Matriz de Indicadores para Resultados (MIR), por el Lic. Ulises Alcántara Pérez del Instituto de Capacitación y Desarrollo en Fiscalización Superior (ICADEFIS)</a:t>
            </a:r>
          </a:p>
          <a:p>
            <a:pPr marL="171450" lvl="0" indent="-171450">
              <a:lnSpc>
                <a:spcPct val="115000"/>
              </a:lnSpc>
              <a:buFont typeface="Arial" panose="020B0604020202020204" pitchFamily="34" charset="0"/>
              <a:buChar char="•"/>
            </a:pPr>
            <a:r>
              <a:rPr lang="es-MX" sz="1200" spc="50" dirty="0">
                <a:latin typeface="Tahoma" panose="020B0604030504040204" pitchFamily="34" charset="0"/>
                <a:cs typeface="Times New Roman" panose="02020603050405020304" pitchFamily="18" charset="0"/>
              </a:rPr>
              <a:t>Diplomado de Auditorías al Fondo de Aportaciones para el Fortalecimiento de los Municipios y de las Demarcaciones Territoriales del Distrito Federal (FORTAMUN-DF), por el C. Abraham Méndez Palacios del Instituto de Capacitación y Desarrollo en Fiscalización Superior (ICADEFIS)</a:t>
            </a:r>
          </a:p>
          <a:p>
            <a:pPr marL="171450" lvl="0" indent="-171450">
              <a:lnSpc>
                <a:spcPct val="115000"/>
              </a:lnSpc>
              <a:buFont typeface="Arial" panose="020B0604020202020204" pitchFamily="34" charset="0"/>
              <a:buChar char="•"/>
            </a:pPr>
            <a:r>
              <a:rPr lang="es-MX" sz="1200" spc="50" dirty="0">
                <a:latin typeface="Tahoma" panose="020B0604030504040204" pitchFamily="34" charset="0"/>
                <a:cs typeface="Times New Roman" panose="02020603050405020304" pitchFamily="18" charset="0"/>
              </a:rPr>
              <a:t>Diplomado de Auditorías al Fondo de Aportaciones para la Infraestructura Social Municipal (FISM), por el Lic. César Pérez Torres del Instituto de Capacitación y Desarrollo en Fiscalización Superior (ICADEFIS)</a:t>
            </a:r>
          </a:p>
          <a:p>
            <a:pPr marL="171450" lvl="0" indent="-171450">
              <a:lnSpc>
                <a:spcPct val="115000"/>
              </a:lnSpc>
              <a:spcAft>
                <a:spcPts val="1000"/>
              </a:spcAft>
              <a:buFont typeface="Arial" panose="020B0604020202020204" pitchFamily="34" charset="0"/>
              <a:buChar char="•"/>
            </a:pPr>
            <a:r>
              <a:rPr lang="es-MX" sz="1200" spc="50" dirty="0">
                <a:latin typeface="Tahoma" panose="020B0604030504040204" pitchFamily="34" charset="0"/>
                <a:cs typeface="Times New Roman" panose="02020603050405020304" pitchFamily="18" charset="0"/>
              </a:rPr>
              <a:t>Diplomado en Gestión para Resultados, por el C. Víctor Manuel Fajardo Correa del Instituto de Capacitación y Desarrollo en Fiscalización Superior (ICADEFIS)</a:t>
            </a:r>
          </a:p>
          <a:p>
            <a:endParaRPr lang="es-ES" sz="1200" spc="50" dirty="0">
              <a:latin typeface="Tahoma" panose="020B0604030504040204" pitchFamily="34" charset="0"/>
              <a:cs typeface="Times New Roman" panose="02020603050405020304" pitchFamily="18" charset="0"/>
            </a:endParaRPr>
          </a:p>
          <a:p>
            <a:r>
              <a:rPr lang="es-ES" sz="1200" b="1" dirty="0">
                <a:latin typeface="Arial" panose="020B0604020202020204" pitchFamily="34" charset="0"/>
                <a:cs typeface="Arial" panose="020B0604020202020204" pitchFamily="34" charset="0"/>
              </a:rPr>
              <a:t>Experiencia Laboral</a:t>
            </a:r>
          </a:p>
          <a:p>
            <a:endParaRPr lang="es-ES" sz="1200" b="1" dirty="0">
              <a:latin typeface="Arial" panose="020B0604020202020204" pitchFamily="34" charset="0"/>
              <a:cs typeface="Arial" panose="020B0604020202020204" pitchFamily="34" charset="0"/>
            </a:endParaRPr>
          </a:p>
          <a:p>
            <a:pPr marL="171450" lvl="0" indent="-171450" algn="just">
              <a:lnSpc>
                <a:spcPct val="115000"/>
              </a:lnSpc>
              <a:buFont typeface="Arial" panose="020B0604020202020204" pitchFamily="34" charset="0"/>
              <a:buChar char="•"/>
            </a:pPr>
            <a:r>
              <a:rPr lang="es-MX" sz="1200" spc="50" dirty="0">
                <a:latin typeface="Tahoma" panose="020B0604030504040204" pitchFamily="34" charset="0"/>
                <a:cs typeface="Times New Roman" panose="02020603050405020304" pitchFamily="18" charset="0"/>
              </a:rPr>
              <a:t>Director Jurídico - Consejo Estatal de Ciencia y Tecnología / 2 de septiembre del 2019 al 31 de enero del 2021</a:t>
            </a:r>
          </a:p>
          <a:p>
            <a:pPr marL="171450" lvl="0" indent="-171450" algn="just">
              <a:lnSpc>
                <a:spcPct val="115000"/>
              </a:lnSpc>
              <a:spcAft>
                <a:spcPts val="1000"/>
              </a:spcAft>
              <a:buFont typeface="Arial" panose="020B0604020202020204" pitchFamily="34" charset="0"/>
              <a:buChar char="•"/>
            </a:pPr>
            <a:r>
              <a:rPr lang="es-MX" sz="1200" spc="50" dirty="0">
                <a:latin typeface="Tahoma" panose="020B0604030504040204" pitchFamily="34" charset="0"/>
                <a:cs typeface="Times New Roman" panose="02020603050405020304" pitchFamily="18" charset="0"/>
              </a:rPr>
              <a:t>Director de Responsabilidades y Procedimientos Contenciosos y Responsable de la Unidad de Transparencia – Auditoría Superior del Estado de Coahuila / 6 de octubre del 2008 al 15 de abril del 2016</a:t>
            </a:r>
          </a:p>
        </p:txBody>
      </p:sp>
      <p:pic>
        <p:nvPicPr>
          <p:cNvPr id="10" name="Imagen 9">
            <a:extLst>
              <a:ext uri="{FF2B5EF4-FFF2-40B4-BE49-F238E27FC236}">
                <a16:creationId xmlns:a16="http://schemas.microsoft.com/office/drawing/2014/main" id="{4D1D0CAE-427B-4090-8F10-57B216FBD0D2}"/>
              </a:ext>
            </a:extLst>
          </p:cNvPr>
          <p:cNvPicPr/>
          <p:nvPr/>
        </p:nvPicPr>
        <p:blipFill rotWithShape="1">
          <a:blip r:embed="rId4">
            <a:extLst>
              <a:ext uri="{28A0092B-C50C-407E-A947-70E740481C1C}">
                <a14:useLocalDpi xmlns:a14="http://schemas.microsoft.com/office/drawing/2010/main" val="0"/>
              </a:ext>
            </a:extLst>
          </a:blip>
          <a:srcRect l="71232"/>
          <a:stretch/>
        </p:blipFill>
        <p:spPr bwMode="auto">
          <a:xfrm>
            <a:off x="5218109" y="215321"/>
            <a:ext cx="1471791" cy="807792"/>
          </a:xfrm>
          <a:prstGeom prst="rect">
            <a:avLst/>
          </a:prstGeom>
          <a:noFill/>
          <a:ln>
            <a:noFill/>
          </a:ln>
        </p:spPr>
      </p:pic>
    </p:spTree>
    <p:extLst>
      <p:ext uri="{BB962C8B-B14F-4D97-AF65-F5344CB8AC3E}">
        <p14:creationId xmlns:p14="http://schemas.microsoft.com/office/powerpoint/2010/main" val="4110461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2">
            <a:extLst>
              <a:ext uri="{FF2B5EF4-FFF2-40B4-BE49-F238E27FC236}">
                <a16:creationId xmlns:a16="http://schemas.microsoft.com/office/drawing/2014/main" id="{43582D72-2D93-47CB-ACC1-0E04E7DC07E6}"/>
              </a:ext>
            </a:extLst>
          </p:cNvPr>
          <p:cNvPicPr>
            <a:picLocks noChangeArrowheads="1"/>
          </p:cNvPicPr>
          <p:nvPr/>
        </p:nvPicPr>
        <p:blipFill rotWithShape="1">
          <a:blip r:embed="rId2">
            <a:extLst>
              <a:ext uri="{28A0092B-C50C-407E-A947-70E740481C1C}">
                <a14:useLocalDpi xmlns:a14="http://schemas.microsoft.com/office/drawing/2010/main" val="0"/>
              </a:ext>
            </a:extLst>
          </a:blip>
          <a:srcRect r="54657"/>
          <a:stretch/>
        </p:blipFill>
        <p:spPr bwMode="auto">
          <a:xfrm>
            <a:off x="139149" y="258418"/>
            <a:ext cx="2385646" cy="949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3"/>
          <a:srcRect l="39216" t="85865" r="41812" b="12280"/>
          <a:stretch/>
        </p:blipFill>
        <p:spPr>
          <a:xfrm flipV="1">
            <a:off x="12187" y="10676122"/>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707775" y="1337162"/>
            <a:ext cx="5466822" cy="1200842"/>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Arq. Juan de Dios Saucedo Hernández</a:t>
            </a:r>
          </a:p>
          <a:p>
            <a:pPr algn="ctr"/>
            <a:r>
              <a:rPr lang="es-MX" sz="1801" dirty="0">
                <a:latin typeface="Arial" panose="020B0604020202020204" pitchFamily="34" charset="0"/>
                <a:cs typeface="Arial" panose="020B0604020202020204" pitchFamily="34" charset="0"/>
              </a:rPr>
              <a:t>Encargado de Desarrollo de la Infraestructura Física</a:t>
            </a:r>
          </a:p>
          <a:p>
            <a:pPr algn="ctr"/>
            <a:endParaRPr lang="es-MX" sz="1801"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A22CF4D2-55B3-4683-991C-100EB835F404}"/>
              </a:ext>
            </a:extLst>
          </p:cNvPr>
          <p:cNvPicPr/>
          <p:nvPr/>
        </p:nvPicPr>
        <p:blipFill rotWithShape="1">
          <a:blip r:embed="rId4">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sp>
        <p:nvSpPr>
          <p:cNvPr id="10" name="CuadroTexto 9">
            <a:extLst>
              <a:ext uri="{FF2B5EF4-FFF2-40B4-BE49-F238E27FC236}">
                <a16:creationId xmlns:a16="http://schemas.microsoft.com/office/drawing/2014/main" id="{9EDFEB09-482B-4289-BB96-8647795AA6BE}"/>
              </a:ext>
            </a:extLst>
          </p:cNvPr>
          <p:cNvSpPr txBox="1"/>
          <p:nvPr/>
        </p:nvSpPr>
        <p:spPr>
          <a:xfrm>
            <a:off x="12188" y="2852052"/>
            <a:ext cx="6845812" cy="6601744"/>
          </a:xfrm>
          <a:prstGeom prst="rect">
            <a:avLst/>
          </a:prstGeom>
          <a:noFill/>
        </p:spPr>
        <p:txBody>
          <a:bodyPr wrap="square">
            <a:spAutoFit/>
          </a:bodyPr>
          <a:lstStyle/>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Formación Académica</a:t>
            </a:r>
          </a:p>
          <a:p>
            <a:pPr algn="just" eaLnBrk="0" hangingPunct="0"/>
            <a:r>
              <a:rPr lang="es-ES_tradnl" altLang="es-MX" sz="1200" b="1" dirty="0">
                <a:latin typeface="Arial" panose="020B0604020202020204" pitchFamily="34" charset="0"/>
                <a:cs typeface="Arial" panose="020B0604020202020204" pitchFamily="34" charset="0"/>
              </a:rPr>
              <a:t>Primaria: </a:t>
            </a:r>
            <a:r>
              <a:rPr lang="es-ES_tradnl" altLang="es-MX" sz="1200" dirty="0">
                <a:latin typeface="Arial" panose="020B0604020202020204" pitchFamily="34" charset="0"/>
                <a:cs typeface="Arial" panose="020B0604020202020204" pitchFamily="34" charset="0"/>
              </a:rPr>
              <a:t>Esc. “Fco. I. Madero” </a:t>
            </a:r>
            <a:r>
              <a:rPr lang="en-US" altLang="es-MX" sz="1200" dirty="0">
                <a:latin typeface="Arial" panose="020B0604020202020204" pitchFamily="34" charset="0"/>
                <a:cs typeface="Arial" panose="020B0604020202020204" pitchFamily="34" charset="0"/>
              </a:rPr>
              <a:t>S.E.P.C. </a:t>
            </a:r>
            <a:r>
              <a:rPr lang="es-ES_tradnl" altLang="es-MX" sz="1200" dirty="0">
                <a:latin typeface="Arial" panose="020B0604020202020204" pitchFamily="34" charset="0"/>
                <a:cs typeface="Arial" panose="020B0604020202020204" pitchFamily="34" charset="0"/>
              </a:rPr>
              <a:t>Saltillo, </a:t>
            </a:r>
            <a:r>
              <a:rPr lang="es-ES_tradnl" altLang="es-MX" sz="1200" dirty="0" err="1">
                <a:latin typeface="Arial" panose="020B0604020202020204" pitchFamily="34" charset="0"/>
                <a:cs typeface="Arial" panose="020B0604020202020204" pitchFamily="34" charset="0"/>
              </a:rPr>
              <a:t>Coah</a:t>
            </a:r>
            <a:r>
              <a:rPr lang="es-ES_tradnl" altLang="es-MX" sz="1200" dirty="0">
                <a:latin typeface="Arial" panose="020B0604020202020204" pitchFamily="34" charset="0"/>
                <a:cs typeface="Arial" panose="020B0604020202020204" pitchFamily="34" charset="0"/>
              </a:rPr>
              <a:t>.  De 1983 a 1989</a:t>
            </a:r>
          </a:p>
          <a:p>
            <a:pPr algn="just" eaLnBrk="0" hangingPunct="0"/>
            <a:r>
              <a:rPr lang="es-ES_tradnl" altLang="es-MX" sz="1200" b="1" dirty="0">
                <a:latin typeface="Arial" panose="020B0604020202020204" pitchFamily="34" charset="0"/>
                <a:cs typeface="Arial" panose="020B0604020202020204" pitchFamily="34" charset="0"/>
              </a:rPr>
              <a:t>Secundaria: </a:t>
            </a:r>
            <a:r>
              <a:rPr lang="es-ES_tradnl" altLang="es-MX" sz="1200" dirty="0">
                <a:latin typeface="Arial" panose="020B0604020202020204" pitchFamily="34" charset="0"/>
                <a:cs typeface="Arial" panose="020B0604020202020204" pitchFamily="34" charset="0"/>
              </a:rPr>
              <a:t>Esc. Secundaria Técnica #28 </a:t>
            </a:r>
            <a:r>
              <a:rPr lang="en-US" altLang="es-MX" sz="1200" dirty="0">
                <a:latin typeface="Arial" panose="020B0604020202020204" pitchFamily="34" charset="0"/>
                <a:cs typeface="Arial" panose="020B0604020202020204" pitchFamily="34" charset="0"/>
              </a:rPr>
              <a:t>S.E.P.C. </a:t>
            </a:r>
            <a:r>
              <a:rPr lang="es-ES_tradnl" altLang="es-MX" sz="1200" dirty="0">
                <a:latin typeface="Arial" panose="020B0604020202020204" pitchFamily="34" charset="0"/>
                <a:cs typeface="Arial" panose="020B0604020202020204" pitchFamily="34" charset="0"/>
              </a:rPr>
              <a:t>Saltillo, </a:t>
            </a:r>
            <a:r>
              <a:rPr lang="es-ES_tradnl" altLang="es-MX" sz="1200" dirty="0" err="1">
                <a:latin typeface="Arial" panose="020B0604020202020204" pitchFamily="34" charset="0"/>
                <a:cs typeface="Arial" panose="020B0604020202020204" pitchFamily="34" charset="0"/>
              </a:rPr>
              <a:t>Coah</a:t>
            </a:r>
            <a:r>
              <a:rPr lang="es-ES_tradnl" altLang="es-MX" sz="1200" dirty="0">
                <a:latin typeface="Arial" panose="020B0604020202020204" pitchFamily="34" charset="0"/>
                <a:cs typeface="Arial" panose="020B0604020202020204" pitchFamily="34" charset="0"/>
              </a:rPr>
              <a:t>. De 1989 a 1992</a:t>
            </a:r>
          </a:p>
          <a:p>
            <a:pPr algn="just" eaLnBrk="0" hangingPunct="0"/>
            <a:r>
              <a:rPr lang="es-ES_tradnl" altLang="es-MX" sz="1200" b="1" dirty="0">
                <a:latin typeface="Arial" panose="020B0604020202020204" pitchFamily="34" charset="0"/>
                <a:cs typeface="Arial" panose="020B0604020202020204" pitchFamily="34" charset="0"/>
              </a:rPr>
              <a:t>Bachillerato: </a:t>
            </a:r>
            <a:r>
              <a:rPr lang="es-ES_tradnl" altLang="es-MX" sz="1200" dirty="0">
                <a:latin typeface="Arial" panose="020B0604020202020204" pitchFamily="34" charset="0"/>
                <a:cs typeface="Arial" panose="020B0604020202020204" pitchFamily="34" charset="0"/>
              </a:rPr>
              <a:t>Melchor Ocampo U.A. de C. Saltillo, </a:t>
            </a:r>
            <a:r>
              <a:rPr lang="es-ES_tradnl" altLang="es-MX" sz="1200" dirty="0" err="1">
                <a:latin typeface="Arial" panose="020B0604020202020204" pitchFamily="34" charset="0"/>
                <a:cs typeface="Arial" panose="020B0604020202020204" pitchFamily="34" charset="0"/>
              </a:rPr>
              <a:t>Coah</a:t>
            </a:r>
            <a:r>
              <a:rPr lang="es-ES_tradnl" altLang="es-MX" sz="1200" dirty="0">
                <a:latin typeface="Arial" panose="020B0604020202020204" pitchFamily="34" charset="0"/>
                <a:cs typeface="Arial" panose="020B0604020202020204" pitchFamily="34" charset="0"/>
              </a:rPr>
              <a:t>. De 1994 a 1996</a:t>
            </a:r>
          </a:p>
          <a:p>
            <a:pPr algn="just" eaLnBrk="0" hangingPunct="0"/>
            <a:r>
              <a:rPr lang="es-ES_tradnl" altLang="es-MX" sz="1200" b="1" dirty="0">
                <a:latin typeface="Arial" panose="020B0604020202020204" pitchFamily="34" charset="0"/>
                <a:cs typeface="Arial" panose="020B0604020202020204" pitchFamily="34" charset="0"/>
              </a:rPr>
              <a:t>Profesional:  </a:t>
            </a:r>
            <a:r>
              <a:rPr lang="es-ES_tradnl" altLang="es-MX" sz="1200" dirty="0">
                <a:latin typeface="Arial" panose="020B0604020202020204" pitchFamily="34" charset="0"/>
                <a:cs typeface="Arial" panose="020B0604020202020204" pitchFamily="34" charset="0"/>
              </a:rPr>
              <a:t>Facultad de Arquitectura U.A. de C. Saltillo, </a:t>
            </a:r>
            <a:r>
              <a:rPr lang="es-ES_tradnl" altLang="es-MX" sz="1200" dirty="0" err="1">
                <a:latin typeface="Arial" panose="020B0604020202020204" pitchFamily="34" charset="0"/>
                <a:cs typeface="Arial" panose="020B0604020202020204" pitchFamily="34" charset="0"/>
              </a:rPr>
              <a:t>Coah</a:t>
            </a:r>
            <a:r>
              <a:rPr lang="es-ES_tradnl" altLang="es-MX" sz="1200" dirty="0">
                <a:latin typeface="Arial" panose="020B0604020202020204" pitchFamily="34" charset="0"/>
                <a:cs typeface="Arial" panose="020B0604020202020204" pitchFamily="34" charset="0"/>
              </a:rPr>
              <a:t>. De 1998 al 2004 </a:t>
            </a:r>
          </a:p>
          <a:p>
            <a:pPr algn="just" eaLnBrk="0" hangingPunct="0"/>
            <a:endParaRPr lang="es-ES_tradnl" altLang="es-MX" sz="1200" dirty="0">
              <a:latin typeface="Arial" panose="020B060402020202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Experiencia Laboral</a:t>
            </a:r>
          </a:p>
          <a:p>
            <a:pPr marL="171450" indent="-171450">
              <a:buFont typeface="Arial" panose="020B0604020202020204" pitchFamily="34" charset="0"/>
              <a:buChar char="•"/>
            </a:pPr>
            <a:r>
              <a:rPr lang="es-ES_tradnl" sz="1200" dirty="0">
                <a:latin typeface="Arial" panose="020B0604020202020204" pitchFamily="34" charset="0"/>
                <a:cs typeface="Arial" panose="020B0604020202020204" pitchFamily="34" charset="0"/>
              </a:rPr>
              <a:t>Constructora Garza Cavazos - . Auxiliar de Oficina </a:t>
            </a:r>
          </a:p>
          <a:p>
            <a:pPr marL="171450" indent="-171450">
              <a:buFont typeface="Arial" panose="020B0604020202020204" pitchFamily="34" charset="0"/>
              <a:buChar char="•"/>
            </a:pPr>
            <a:r>
              <a:rPr lang="es-ES_tradnl" sz="1200" dirty="0">
                <a:latin typeface="Arial" panose="020B0604020202020204" pitchFamily="34" charset="0"/>
                <a:cs typeface="Arial" panose="020B0604020202020204" pitchFamily="34" charset="0"/>
              </a:rPr>
              <a:t>Diseño, Construcción y Ploteo de Planos (GERZA) - Dibujante y Encargado de Oficina </a:t>
            </a:r>
          </a:p>
          <a:p>
            <a:pPr marL="171450" indent="-171450">
              <a:buFont typeface="Arial" panose="020B0604020202020204" pitchFamily="34" charset="0"/>
              <a:buChar char="•"/>
            </a:pPr>
            <a:r>
              <a:rPr lang="es-ES_tradnl" sz="1200" dirty="0">
                <a:latin typeface="Arial" panose="020B0604020202020204" pitchFamily="34" charset="0"/>
                <a:cs typeface="Arial" panose="020B0604020202020204" pitchFamily="34" charset="0"/>
              </a:rPr>
              <a:t>Secretaria de Urbanismo y Obras Públicas del Estado - Prestador de Servicio Social, Dibujo y Ploteo de Planos.</a:t>
            </a:r>
            <a:endParaRPr lang="es-MX"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s-ES_tradnl" sz="1200" dirty="0">
                <a:latin typeface="Arial" panose="020B0604020202020204" pitchFamily="34" charset="0"/>
                <a:cs typeface="Arial" panose="020B0604020202020204" pitchFamily="34" charset="0"/>
              </a:rPr>
              <a:t>Control y Montajes Industriales ( CYMI) - Técnico Dibujante en Departamento de Ingeniería.</a:t>
            </a:r>
            <a:endParaRPr lang="es-MX"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s-ES_tradnl" sz="1200" dirty="0">
                <a:latin typeface="Arial" panose="020B0604020202020204" pitchFamily="34" charset="0"/>
                <a:cs typeface="Arial" panose="020B0604020202020204" pitchFamily="34" charset="0"/>
              </a:rPr>
              <a:t>Secretaria de Salud (Gobierno del Edo. De Coahuila) - Cadista de Planos, Dpto. de Proyectos.</a:t>
            </a:r>
          </a:p>
          <a:p>
            <a:pPr marL="171450" indent="-171450">
              <a:buFont typeface="Arial" panose="020B0604020202020204" pitchFamily="34" charset="0"/>
              <a:buChar char="•"/>
            </a:pPr>
            <a:r>
              <a:rPr lang="es-ES_tradnl" sz="1200" dirty="0">
                <a:latin typeface="Arial" panose="020B0604020202020204" pitchFamily="34" charset="0"/>
                <a:cs typeface="Arial" panose="020B0604020202020204" pitchFamily="34" charset="0"/>
              </a:rPr>
              <a:t>Secretaria de Obras Públicas (Gobierno del Edo. De Coahuila) - Proyectista, Dpto. de Diseños y Proyectos </a:t>
            </a:r>
          </a:p>
          <a:p>
            <a:pPr marL="171450" indent="-171450">
              <a:buFont typeface="Arial" panose="020B0604020202020204" pitchFamily="34" charset="0"/>
              <a:buChar char="•"/>
            </a:pPr>
            <a:r>
              <a:rPr lang="es-ES_tradnl" sz="1200" dirty="0">
                <a:latin typeface="Arial" panose="020B0604020202020204" pitchFamily="34" charset="0"/>
                <a:cs typeface="Arial" panose="020B0604020202020204" pitchFamily="34" charset="0"/>
              </a:rPr>
              <a:t>Secretaria de Salud (Gobierno del Edo. De Coahuila) – Jefe del Dpto. de Supervisión y Control de Obra.</a:t>
            </a:r>
          </a:p>
          <a:p>
            <a:pPr marL="171450" indent="-171450">
              <a:buFont typeface="Arial" panose="020B0604020202020204" pitchFamily="34" charset="0"/>
              <a:buChar char="•"/>
            </a:pPr>
            <a:endParaRPr lang="es-ES_tradnl" sz="1200" dirty="0">
              <a:latin typeface="Arial" panose="020B0604020202020204" pitchFamily="34" charset="0"/>
              <a:cs typeface="Arial" panose="020B0604020202020204" pitchFamily="34" charset="0"/>
            </a:endParaRPr>
          </a:p>
          <a:p>
            <a:endParaRPr lang="es-MX" sz="1200" dirty="0">
              <a:latin typeface="Arial" panose="020B060402020202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Experiencia Adicional</a:t>
            </a:r>
          </a:p>
          <a:p>
            <a:pPr marL="171450" indent="-171450" algn="just">
              <a:lnSpc>
                <a:spcPct val="107000"/>
              </a:lnSpc>
              <a:spcAft>
                <a:spcPts val="800"/>
              </a:spcAft>
              <a:buFont typeface="Arial" panose="020B0604020202020204" pitchFamily="34" charset="0"/>
              <a:buChar char="•"/>
            </a:pPr>
            <a:r>
              <a:rPr lang="es-MX" sz="1200" dirty="0">
                <a:latin typeface="Arial" panose="020B0604020202020204" pitchFamily="34" charset="0"/>
                <a:cs typeface="Arial" panose="020B0604020202020204" pitchFamily="34" charset="0"/>
              </a:rPr>
              <a:t>Diplomado “Calidad en Salud y Seguridad del Paciente”</a:t>
            </a:r>
          </a:p>
          <a:p>
            <a:pPr marL="171450" indent="-171450" algn="just">
              <a:lnSpc>
                <a:spcPct val="107000"/>
              </a:lnSpc>
              <a:spcAft>
                <a:spcPts val="800"/>
              </a:spcAft>
              <a:buFont typeface="Arial" panose="020B0604020202020204" pitchFamily="34" charset="0"/>
              <a:buChar char="•"/>
            </a:pPr>
            <a:r>
              <a:rPr lang="es-MX" sz="1200" dirty="0">
                <a:latin typeface="Arial" panose="020B0604020202020204" pitchFamily="34" charset="0"/>
                <a:cs typeface="Arial" panose="020B0604020202020204" pitchFamily="34" charset="0"/>
              </a:rPr>
              <a:t>Curso de Aplicación de Normatividades en Establecimientos del Sector Salud</a:t>
            </a:r>
          </a:p>
          <a:p>
            <a:pPr marL="171450" indent="-171450" algn="just">
              <a:lnSpc>
                <a:spcPct val="107000"/>
              </a:lnSpc>
              <a:spcAft>
                <a:spcPts val="800"/>
              </a:spcAft>
              <a:buFont typeface="Arial" panose="020B0604020202020204" pitchFamily="34" charset="0"/>
              <a:buChar char="•"/>
            </a:pPr>
            <a:r>
              <a:rPr lang="es-MX" sz="1200" dirty="0">
                <a:latin typeface="Arial" panose="020B0604020202020204" pitchFamily="34" charset="0"/>
                <a:cs typeface="Arial" panose="020B0604020202020204" pitchFamily="34" charset="0"/>
              </a:rPr>
              <a:t>Reunión Nacional en Salud Realizada por la DGPLADES</a:t>
            </a:r>
          </a:p>
          <a:p>
            <a:pPr marL="171450" indent="-171450" algn="just">
              <a:lnSpc>
                <a:spcPct val="107000"/>
              </a:lnSpc>
              <a:spcAft>
                <a:spcPts val="800"/>
              </a:spcAft>
              <a:buFont typeface="Arial" panose="020B0604020202020204" pitchFamily="34" charset="0"/>
              <a:buChar char="•"/>
            </a:pPr>
            <a:r>
              <a:rPr lang="es-MX" sz="1200" dirty="0">
                <a:latin typeface="Arial" panose="020B0604020202020204" pitchFamily="34" charset="0"/>
                <a:cs typeface="Arial" panose="020B0604020202020204" pitchFamily="34" charset="0"/>
              </a:rPr>
              <a:t>Curso de Actualización de Programa SIGPLADESS</a:t>
            </a:r>
          </a:p>
          <a:p>
            <a:pPr algn="just">
              <a:lnSpc>
                <a:spcPct val="107000"/>
              </a:lnSpc>
              <a:spcAft>
                <a:spcPts val="800"/>
              </a:spcAft>
            </a:pPr>
            <a:endParaRPr lang="es-MX" sz="12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254757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2">
            <a:extLst>
              <a:ext uri="{FF2B5EF4-FFF2-40B4-BE49-F238E27FC236}">
                <a16:creationId xmlns:a16="http://schemas.microsoft.com/office/drawing/2014/main" id="{43582D72-2D93-47CB-ACC1-0E04E7DC07E6}"/>
              </a:ext>
            </a:extLst>
          </p:cNvPr>
          <p:cNvPicPr>
            <a:picLocks noChangeArrowheads="1"/>
          </p:cNvPicPr>
          <p:nvPr/>
        </p:nvPicPr>
        <p:blipFill rotWithShape="1">
          <a:blip r:embed="rId2">
            <a:extLst>
              <a:ext uri="{28A0092B-C50C-407E-A947-70E740481C1C}">
                <a14:useLocalDpi xmlns:a14="http://schemas.microsoft.com/office/drawing/2010/main" val="0"/>
              </a:ext>
            </a:extLst>
          </a:blip>
          <a:srcRect r="54657"/>
          <a:stretch/>
        </p:blipFill>
        <p:spPr bwMode="auto">
          <a:xfrm>
            <a:off x="139149" y="258417"/>
            <a:ext cx="2385647" cy="9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8">
            <a:extLst>
              <a:ext uri="{FF2B5EF4-FFF2-40B4-BE49-F238E27FC236}">
                <a16:creationId xmlns:a16="http://schemas.microsoft.com/office/drawing/2014/main" id="{657C00F6-78BA-40CD-B5C8-B2714BE3B567}"/>
              </a:ext>
            </a:extLst>
          </p:cNvPr>
          <p:cNvSpPr txBox="1"/>
          <p:nvPr/>
        </p:nvSpPr>
        <p:spPr>
          <a:xfrm>
            <a:off x="1533832" y="1515879"/>
            <a:ext cx="3790335" cy="646331"/>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Dr. Eliud Felipe Aguirre Vázquez</a:t>
            </a:r>
          </a:p>
          <a:p>
            <a:pPr algn="ctr"/>
            <a:r>
              <a:rPr lang="es-MX" dirty="0">
                <a:latin typeface="Arial" panose="020B0604020202020204" pitchFamily="34" charset="0"/>
                <a:cs typeface="Arial" panose="020B0604020202020204" pitchFamily="34" charset="0"/>
              </a:rPr>
              <a:t>Secretario de Salud</a:t>
            </a:r>
          </a:p>
        </p:txBody>
      </p:sp>
      <p:pic>
        <p:nvPicPr>
          <p:cNvPr id="11" name="Imagen 10">
            <a:extLst>
              <a:ext uri="{FF2B5EF4-FFF2-40B4-BE49-F238E27FC236}">
                <a16:creationId xmlns:a16="http://schemas.microsoft.com/office/drawing/2014/main" id="{87D53C84-2FC5-4D07-92CA-D5C0FC967A50}"/>
              </a:ext>
            </a:extLst>
          </p:cNvPr>
          <p:cNvPicPr>
            <a:picLocks noChangeAspect="1"/>
          </p:cNvPicPr>
          <p:nvPr/>
        </p:nvPicPr>
        <p:blipFill rotWithShape="1">
          <a:blip r:embed="rId3"/>
          <a:srcRect l="39216" t="85865" r="41812" b="12280"/>
          <a:stretch/>
        </p:blipFill>
        <p:spPr>
          <a:xfrm flipV="1">
            <a:off x="12185" y="10676121"/>
            <a:ext cx="6858000" cy="1515878"/>
          </a:xfrm>
          <a:prstGeom prst="rect">
            <a:avLst/>
          </a:prstGeom>
        </p:spPr>
      </p:pic>
      <p:sp>
        <p:nvSpPr>
          <p:cNvPr id="12" name="CuadroTexto 11">
            <a:extLst>
              <a:ext uri="{FF2B5EF4-FFF2-40B4-BE49-F238E27FC236}">
                <a16:creationId xmlns:a16="http://schemas.microsoft.com/office/drawing/2014/main" id="{1DF0F92A-E67E-42D3-A504-5BAC8CBA1D09}"/>
              </a:ext>
            </a:extLst>
          </p:cNvPr>
          <p:cNvSpPr txBox="1"/>
          <p:nvPr/>
        </p:nvSpPr>
        <p:spPr>
          <a:xfrm>
            <a:off x="99550" y="2470246"/>
            <a:ext cx="6658897" cy="8217634"/>
          </a:xfrm>
          <a:prstGeom prst="rect">
            <a:avLst/>
          </a:prstGeom>
          <a:noFill/>
        </p:spPr>
        <p:txBody>
          <a:bodyPr wrap="square" rtlCol="0">
            <a:spAutoFit/>
          </a:bodyPr>
          <a:lstStyle/>
          <a:p>
            <a:pPr algn="just"/>
            <a:r>
              <a:rPr lang="es-MX" sz="1200" dirty="0">
                <a:latin typeface="Arial" panose="020B0604020202020204" pitchFamily="34" charset="0"/>
                <a:cs typeface="Arial" panose="020B0604020202020204" pitchFamily="34" charset="0"/>
              </a:rPr>
              <a:t>Nace en Nuevo Laredo, Tamaulipas, el 15 de Agosto de 1954, curso sus estudios de médico cirujano en el           Universidad Autónoma de Guadalajara en el estado de Jalisco, trasladándose desde muy joven a ejercer su profesión en este estado, donde se destaca por su compromiso hacia la comunidad y responsabilidad en los cargos otorgados, tanto en el ámbito público como privado.</a:t>
            </a:r>
          </a:p>
          <a:p>
            <a:pPr algn="just"/>
            <a:endParaRPr lang="es-MX" sz="1200" dirty="0">
              <a:latin typeface="Arial" panose="020B0604020202020204" pitchFamily="34" charset="0"/>
              <a:cs typeface="Arial" panose="020B0604020202020204" pitchFamily="34" charset="0"/>
            </a:endParaRPr>
          </a:p>
          <a:p>
            <a:pPr algn="just"/>
            <a:r>
              <a:rPr lang="es-MX" sz="1200" dirty="0">
                <a:latin typeface="Arial" panose="020B0604020202020204" pitchFamily="34" charset="0"/>
                <a:cs typeface="Arial" panose="020B0604020202020204" pitchFamily="34" charset="0"/>
              </a:rPr>
              <a:t>En la Secretaría de Salud del Estado de Coahuila de Zaragoza, inició sus actividades como Director del Centro   Estatal de Salud Mental, posteriormente fue Director General del Instituto de Servicios de Salud, Rehabilitación y Educación Especial e Integral del Estado; terminada esta encomienda, se integra como Subdirector Médico en el Hospital Del Niño, donde fue reconocido por su alto nivel resolutivo y contacto cercano con los pequeños pacientes y sus familiares, dejando evidencia de su trato afable y humanista.</a:t>
            </a:r>
          </a:p>
          <a:p>
            <a:pPr algn="just"/>
            <a:endParaRPr lang="es-MX" sz="1200" dirty="0">
              <a:latin typeface="Arial" panose="020B0604020202020204" pitchFamily="34" charset="0"/>
              <a:cs typeface="Arial" panose="020B0604020202020204" pitchFamily="34" charset="0"/>
            </a:endParaRPr>
          </a:p>
          <a:p>
            <a:pPr algn="just"/>
            <a:r>
              <a:rPr lang="es-MX" sz="1200" dirty="0">
                <a:latin typeface="Arial" panose="020B0604020202020204" pitchFamily="34" charset="0"/>
                <a:cs typeface="Arial" panose="020B0604020202020204" pitchFamily="34" charset="0"/>
              </a:rPr>
              <a:t>También, se desempeñó como Jefe de la Jurisdicción Sanitaria No. 8, Saltillo y como Subsecretario de Salud;      actualmente resultado de su responsabilidad, compromiso y dedicación asume el cargo de Secretario de Salud, nuestro estado lo ha acogido como miembro distinguido por su interés y trabajo incansable en todas las trincheras donde se ha desempeñado.</a:t>
            </a:r>
          </a:p>
          <a:p>
            <a:pPr algn="just"/>
            <a:endParaRPr lang="es-MX" sz="12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MX" sz="1200" dirty="0">
                <a:latin typeface="Arial" panose="020B0604020202020204" pitchFamily="34" charset="0"/>
                <a:cs typeface="Arial" panose="020B0604020202020204" pitchFamily="34" charset="0"/>
              </a:rPr>
              <a:t>Médico Cirujano Partero, egresado de la Universidad Autónoma de Guadalajara, Jalisco.</a:t>
            </a:r>
          </a:p>
          <a:p>
            <a:pPr marL="171450" indent="-171450" algn="just">
              <a:buFont typeface="Arial" panose="020B0604020202020204" pitchFamily="34" charset="0"/>
              <a:buChar char="•"/>
            </a:pPr>
            <a:r>
              <a:rPr lang="es-MX" sz="1200" dirty="0">
                <a:latin typeface="Arial" panose="020B0604020202020204" pitchFamily="34" charset="0"/>
                <a:cs typeface="Arial" panose="020B0604020202020204" pitchFamily="34" charset="0"/>
              </a:rPr>
              <a:t>Diplomado de Administración en Servicios de Salud, tTecnológico de Monterrey (ITESM)</a:t>
            </a:r>
          </a:p>
          <a:p>
            <a:pPr marL="171450" indent="-171450" algn="just">
              <a:buFont typeface="Arial" panose="020B0604020202020204" pitchFamily="34" charset="0"/>
              <a:buChar char="•"/>
            </a:pPr>
            <a:r>
              <a:rPr lang="es-MX" sz="1200" dirty="0">
                <a:latin typeface="Arial" panose="020B0604020202020204" pitchFamily="34" charset="0"/>
                <a:cs typeface="Arial" panose="020B0604020202020204" pitchFamily="34" charset="0"/>
              </a:rPr>
              <a:t>Diplomado en Administración de Hospitales en Tecnológico de Monterrey (ITESM)</a:t>
            </a:r>
          </a:p>
          <a:p>
            <a:pPr algn="just"/>
            <a:endParaRPr lang="es-MX" sz="1200" dirty="0">
              <a:latin typeface="Arial" panose="020B0604020202020204" pitchFamily="34" charset="0"/>
              <a:cs typeface="Arial" panose="020B0604020202020204" pitchFamily="34" charset="0"/>
            </a:endParaRPr>
          </a:p>
          <a:p>
            <a:pPr algn="just"/>
            <a:r>
              <a:rPr lang="es-MX" sz="1200" b="1" dirty="0">
                <a:latin typeface="Arial" panose="020B0604020202020204" pitchFamily="34" charset="0"/>
                <a:cs typeface="Arial" panose="020B0604020202020204" pitchFamily="34" charset="0"/>
              </a:rPr>
              <a:t>Experiencia laboral:</a:t>
            </a:r>
          </a:p>
          <a:p>
            <a:pPr algn="just"/>
            <a:endParaRPr lang="es-MX" sz="12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s-MX" sz="1200" dirty="0">
                <a:latin typeface="Arial" panose="020B0604020202020204" pitchFamily="34" charset="0"/>
                <a:cs typeface="Arial" panose="020B0604020202020204" pitchFamily="34" charset="0"/>
              </a:rPr>
              <a:t>Médico Adscrito a consulta externa en Hospital Universitario de Saltillo.</a:t>
            </a:r>
          </a:p>
          <a:p>
            <a:pPr marL="171450" indent="-171450" algn="just">
              <a:buFont typeface="Arial" panose="020B0604020202020204" pitchFamily="34" charset="0"/>
              <a:buChar char="•"/>
            </a:pPr>
            <a:r>
              <a:rPr lang="es-MX" sz="1200" dirty="0">
                <a:latin typeface="Arial" panose="020B0604020202020204" pitchFamily="34" charset="0"/>
                <a:cs typeface="Arial" panose="020B0604020202020204" pitchFamily="34" charset="0"/>
              </a:rPr>
              <a:t>Jefe de consulta externa en Hospital Universitario de Saltillo.</a:t>
            </a:r>
          </a:p>
          <a:p>
            <a:pPr marL="171450" indent="-171450" algn="just">
              <a:buFont typeface="Arial" panose="020B0604020202020204" pitchFamily="34" charset="0"/>
              <a:buChar char="•"/>
            </a:pPr>
            <a:r>
              <a:rPr lang="es-MX" sz="1200" dirty="0">
                <a:latin typeface="Arial" panose="020B0604020202020204" pitchFamily="34" charset="0"/>
                <a:cs typeface="Arial" panose="020B0604020202020204" pitchFamily="34" charset="0"/>
              </a:rPr>
              <a:t>Director Médico del Hospital Psiquiátrico del Estado de Coahuila.</a:t>
            </a:r>
          </a:p>
          <a:p>
            <a:pPr marL="171450" indent="-171450" algn="just">
              <a:buFont typeface="Arial" panose="020B0604020202020204" pitchFamily="34" charset="0"/>
              <a:buChar char="•"/>
            </a:pPr>
            <a:r>
              <a:rPr lang="es-MX" sz="1200" dirty="0">
                <a:latin typeface="Arial" panose="020B0604020202020204" pitchFamily="34" charset="0"/>
                <a:cs typeface="Arial" panose="020B0604020202020204" pitchFamily="34" charset="0"/>
              </a:rPr>
              <a:t>Director Médico adscrito a Unidad Médica Familiar No. 3 del Instituto Mexicano del Seguro Social (IMSS), Ramos Arizpe, Coahuila.</a:t>
            </a:r>
          </a:p>
          <a:p>
            <a:pPr marL="171450" indent="-171450" algn="just">
              <a:buFont typeface="Arial" panose="020B0604020202020204" pitchFamily="34" charset="0"/>
              <a:buChar char="•"/>
            </a:pPr>
            <a:r>
              <a:rPr lang="es-MX" sz="1200" dirty="0">
                <a:latin typeface="Arial" panose="020B0604020202020204" pitchFamily="34" charset="0"/>
                <a:cs typeface="Arial" panose="020B0604020202020204" pitchFamily="34" charset="0"/>
              </a:rPr>
              <a:t>Médico Familiar de la Unidad Medicina Familiar No. 3 del Instituto Mexicano del Seguro Social (IMSS), Ramos Arizpe, Coahuila.</a:t>
            </a:r>
          </a:p>
          <a:p>
            <a:pPr marL="171450" indent="-171450" algn="just">
              <a:buFont typeface="Arial" panose="020B0604020202020204" pitchFamily="34" charset="0"/>
              <a:buChar char="•"/>
            </a:pPr>
            <a:r>
              <a:rPr lang="es-MX" sz="1200" dirty="0">
                <a:latin typeface="Arial" panose="020B0604020202020204" pitchFamily="34" charset="0"/>
                <a:cs typeface="Arial" panose="020B0604020202020204" pitchFamily="34" charset="0"/>
              </a:rPr>
              <a:t>Subdirector de Atención Médica de la Secretaría de Salud del Estado de Coahuila.</a:t>
            </a:r>
          </a:p>
          <a:p>
            <a:pPr marL="171450" indent="-171450" algn="just">
              <a:buFont typeface="Arial" panose="020B0604020202020204" pitchFamily="34" charset="0"/>
              <a:buChar char="•"/>
            </a:pPr>
            <a:r>
              <a:rPr lang="es-MX" sz="1200" dirty="0">
                <a:latin typeface="Arial" panose="020B0604020202020204" pitchFamily="34" charset="0"/>
                <a:cs typeface="Arial" panose="020B0604020202020204" pitchFamily="34" charset="0"/>
              </a:rPr>
              <a:t>Médico Urgenciólogo en la Clínica 1 del IMSS Saltillo, Coahuila.</a:t>
            </a:r>
          </a:p>
          <a:p>
            <a:pPr marL="171450" indent="-171450" algn="just">
              <a:buFont typeface="Arial" panose="020B0604020202020204" pitchFamily="34" charset="0"/>
              <a:buChar char="•"/>
            </a:pPr>
            <a:r>
              <a:rPr lang="es-MX" sz="1200" dirty="0">
                <a:latin typeface="Arial" panose="020B0604020202020204" pitchFamily="34" charset="0"/>
                <a:cs typeface="Arial" panose="020B0604020202020204" pitchFamily="34" charset="0"/>
              </a:rPr>
              <a:t>Médico Urgenciólogo en la Clínica 2 del IMSS Saltillo, Coahuila.</a:t>
            </a:r>
          </a:p>
          <a:p>
            <a:pPr marL="171450" indent="-171450" algn="just">
              <a:buFont typeface="Arial" panose="020B0604020202020204" pitchFamily="34" charset="0"/>
              <a:buChar char="•"/>
            </a:pPr>
            <a:r>
              <a:rPr lang="es-MX" sz="1200" dirty="0">
                <a:latin typeface="Arial" panose="020B0604020202020204" pitchFamily="34" charset="0"/>
                <a:cs typeface="Arial" panose="020B0604020202020204" pitchFamily="34" charset="0"/>
              </a:rPr>
              <a:t>Director General del Instituto de Servicios de Salud Rehabilitación y Educación Especial e Integral del Estado de Coahuila (ISSREEI).</a:t>
            </a:r>
          </a:p>
          <a:p>
            <a:pPr marL="171450" indent="-171450" algn="just">
              <a:buFont typeface="Arial" panose="020B0604020202020204" pitchFamily="34" charset="0"/>
              <a:buChar char="•"/>
            </a:pPr>
            <a:r>
              <a:rPr lang="es-MX" sz="1200" dirty="0">
                <a:latin typeface="Arial" panose="020B0604020202020204" pitchFamily="34" charset="0"/>
                <a:cs typeface="Arial" panose="020B0604020202020204" pitchFamily="34" charset="0"/>
              </a:rPr>
              <a:t>Subdirector Médico en el Hospital del Niño “Federico Gómez Sánchez, Saltillo, Coahuila.</a:t>
            </a:r>
          </a:p>
          <a:p>
            <a:pPr marL="171450" indent="-171450" algn="just">
              <a:buFont typeface="Arial" panose="020B0604020202020204" pitchFamily="34" charset="0"/>
              <a:buChar char="•"/>
            </a:pPr>
            <a:r>
              <a:rPr lang="es-MX" sz="1200" dirty="0">
                <a:latin typeface="Arial" panose="020B0604020202020204" pitchFamily="34" charset="0"/>
                <a:cs typeface="Arial" panose="020B0604020202020204" pitchFamily="34" charset="0"/>
              </a:rPr>
              <a:t>Jefe de la Jurisdicción Sanitaria número 8, de la Secretaría de Salud de Coahuila, del 1 de septiembre de 2013, al 15 de mayo de 2022.</a:t>
            </a:r>
          </a:p>
          <a:p>
            <a:pPr marL="171450" indent="-171450" algn="just">
              <a:buFont typeface="Arial" panose="020B0604020202020204" pitchFamily="34" charset="0"/>
              <a:buChar char="•"/>
            </a:pPr>
            <a:r>
              <a:rPr lang="es-MX" sz="1200" dirty="0">
                <a:latin typeface="Arial" panose="020B0604020202020204" pitchFamily="34" charset="0"/>
                <a:cs typeface="Arial" panose="020B0604020202020204" pitchFamily="34" charset="0"/>
              </a:rPr>
              <a:t>Subsecretario de Salud de la Secretaría de Salud de Coahuila, del 16 de mayo de 2022 al 12 de diciembre de 2023.</a:t>
            </a:r>
          </a:p>
          <a:p>
            <a:pPr marL="171450" indent="-171450" algn="just">
              <a:buFont typeface="Arial" panose="020B0604020202020204" pitchFamily="34" charset="0"/>
              <a:buChar char="•"/>
            </a:pPr>
            <a:r>
              <a:rPr lang="es-MX" sz="1200" dirty="0">
                <a:latin typeface="Arial" panose="020B0604020202020204" pitchFamily="34" charset="0"/>
                <a:cs typeface="Arial" panose="020B0604020202020204" pitchFamily="34" charset="0"/>
              </a:rPr>
              <a:t>Secretario de Salud del Gobierno del Estado de Coahuila de Zaragoza, a partir del 16 de diciembre de 2023 a la fecha</a:t>
            </a:r>
            <a:r>
              <a:rPr lang="es-MX" sz="900" dirty="0">
                <a:latin typeface="Helvetica" pitchFamily="2" charset="0"/>
              </a:rPr>
              <a:t>.</a:t>
            </a:r>
          </a:p>
        </p:txBody>
      </p:sp>
      <p:pic>
        <p:nvPicPr>
          <p:cNvPr id="10" name="Imagen 9">
            <a:extLst>
              <a:ext uri="{FF2B5EF4-FFF2-40B4-BE49-F238E27FC236}">
                <a16:creationId xmlns:a16="http://schemas.microsoft.com/office/drawing/2014/main" id="{AEAC3DAC-8AD9-4A0B-9346-DBD339533923}"/>
              </a:ext>
            </a:extLst>
          </p:cNvPr>
          <p:cNvPicPr/>
          <p:nvPr/>
        </p:nvPicPr>
        <p:blipFill rotWithShape="1">
          <a:blip r:embed="rId4">
            <a:extLst>
              <a:ext uri="{28A0092B-C50C-407E-A947-70E740481C1C}">
                <a14:useLocalDpi xmlns:a14="http://schemas.microsoft.com/office/drawing/2010/main" val="0"/>
              </a:ext>
            </a:extLst>
          </a:blip>
          <a:srcRect l="71232"/>
          <a:stretch/>
        </p:blipFill>
        <p:spPr bwMode="auto">
          <a:xfrm>
            <a:off x="5218109" y="215321"/>
            <a:ext cx="1471791" cy="807792"/>
          </a:xfrm>
          <a:prstGeom prst="rect">
            <a:avLst/>
          </a:prstGeom>
          <a:noFill/>
          <a:ln>
            <a:noFill/>
          </a:ln>
        </p:spPr>
      </p:pic>
    </p:spTree>
    <p:extLst>
      <p:ext uri="{BB962C8B-B14F-4D97-AF65-F5344CB8AC3E}">
        <p14:creationId xmlns:p14="http://schemas.microsoft.com/office/powerpoint/2010/main" val="3731851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2">
            <a:extLst>
              <a:ext uri="{FF2B5EF4-FFF2-40B4-BE49-F238E27FC236}">
                <a16:creationId xmlns:a16="http://schemas.microsoft.com/office/drawing/2014/main" id="{43582D72-2D93-47CB-ACC1-0E04E7DC07E6}"/>
              </a:ext>
            </a:extLst>
          </p:cNvPr>
          <p:cNvPicPr>
            <a:picLocks noChangeArrowheads="1"/>
          </p:cNvPicPr>
          <p:nvPr/>
        </p:nvPicPr>
        <p:blipFill rotWithShape="1">
          <a:blip r:embed="rId2">
            <a:extLst>
              <a:ext uri="{28A0092B-C50C-407E-A947-70E740481C1C}">
                <a14:useLocalDpi xmlns:a14="http://schemas.microsoft.com/office/drawing/2010/main" val="0"/>
              </a:ext>
            </a:extLst>
          </a:blip>
          <a:srcRect r="54657"/>
          <a:stretch/>
        </p:blipFill>
        <p:spPr bwMode="auto">
          <a:xfrm>
            <a:off x="139149" y="258418"/>
            <a:ext cx="2385646" cy="949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3"/>
          <a:srcRect l="39216" t="85865" r="41812" b="12280"/>
          <a:stretch/>
        </p:blipFill>
        <p:spPr>
          <a:xfrm flipV="1">
            <a:off x="12187" y="10676122"/>
            <a:ext cx="6858000" cy="1515877"/>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695587" y="1259564"/>
            <a:ext cx="5466822" cy="923714"/>
          </a:xfrm>
          <a:prstGeom prst="rect">
            <a:avLst/>
          </a:prstGeom>
          <a:noFill/>
        </p:spPr>
        <p:txBody>
          <a:bodyPr wrap="square" rtlCol="0">
            <a:spAutoFit/>
          </a:bodyPr>
          <a:lstStyle/>
          <a:p>
            <a:pPr algn="ctr"/>
            <a:r>
              <a:rPr lang="es-ES_tradnl" sz="1801" b="1" dirty="0">
                <a:latin typeface="Arial" panose="020B0604020202020204" pitchFamily="34" charset="0"/>
                <a:cs typeface="Arial" panose="020B0604020202020204" pitchFamily="34" charset="0"/>
              </a:rPr>
              <a:t>Lic. Néstor Javier </a:t>
            </a:r>
            <a:r>
              <a:rPr lang="es-ES_tradnl" sz="1801" b="1" dirty="0" err="1">
                <a:latin typeface="Arial" panose="020B0604020202020204" pitchFamily="34" charset="0"/>
                <a:cs typeface="Arial" panose="020B0604020202020204" pitchFamily="34" charset="0"/>
              </a:rPr>
              <a:t>Garanzuay</a:t>
            </a:r>
            <a:r>
              <a:rPr lang="es-ES_tradnl" sz="1801" b="1" dirty="0">
                <a:latin typeface="Arial" panose="020B0604020202020204" pitchFamily="34" charset="0"/>
                <a:cs typeface="Arial" panose="020B0604020202020204" pitchFamily="34" charset="0"/>
              </a:rPr>
              <a:t> Escamilla</a:t>
            </a:r>
          </a:p>
          <a:p>
            <a:pPr algn="ctr"/>
            <a:r>
              <a:rPr lang="es-MX" sz="1801" dirty="0">
                <a:latin typeface="Arial" panose="020B0604020202020204" pitchFamily="34" charset="0"/>
                <a:cs typeface="Arial" panose="020B0604020202020204" pitchFamily="34" charset="0"/>
              </a:rPr>
              <a:t>Director de Asuntos Jurídicos</a:t>
            </a:r>
          </a:p>
          <a:p>
            <a:pPr algn="ctr"/>
            <a:endParaRPr lang="es-MX" sz="1801"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A22CF4D2-55B3-4683-991C-100EB835F404}"/>
              </a:ext>
            </a:extLst>
          </p:cNvPr>
          <p:cNvPicPr/>
          <p:nvPr/>
        </p:nvPicPr>
        <p:blipFill rotWithShape="1">
          <a:blip r:embed="rId4">
            <a:extLst>
              <a:ext uri="{28A0092B-C50C-407E-A947-70E740481C1C}">
                <a14:useLocalDpi xmlns:a14="http://schemas.microsoft.com/office/drawing/2010/main" val="0"/>
              </a:ext>
            </a:extLst>
          </a:blip>
          <a:srcRect l="71232"/>
          <a:stretch/>
        </p:blipFill>
        <p:spPr bwMode="auto">
          <a:xfrm>
            <a:off x="5218109" y="215322"/>
            <a:ext cx="1471790" cy="807792"/>
          </a:xfrm>
          <a:prstGeom prst="rect">
            <a:avLst/>
          </a:prstGeom>
          <a:noFill/>
          <a:ln>
            <a:noFill/>
          </a:ln>
        </p:spPr>
      </p:pic>
      <p:sp>
        <p:nvSpPr>
          <p:cNvPr id="10" name="CuadroTexto 9">
            <a:extLst>
              <a:ext uri="{FF2B5EF4-FFF2-40B4-BE49-F238E27FC236}">
                <a16:creationId xmlns:a16="http://schemas.microsoft.com/office/drawing/2014/main" id="{9EDFEB09-482B-4289-BB96-8647795AA6BE}"/>
              </a:ext>
            </a:extLst>
          </p:cNvPr>
          <p:cNvSpPr txBox="1"/>
          <p:nvPr/>
        </p:nvSpPr>
        <p:spPr>
          <a:xfrm>
            <a:off x="178001" y="2276204"/>
            <a:ext cx="6501995" cy="7639592"/>
          </a:xfrm>
          <a:prstGeom prst="rect">
            <a:avLst/>
          </a:prstGeom>
          <a:noFill/>
        </p:spPr>
        <p:txBody>
          <a:bodyPr wrap="square">
            <a:spAutoFit/>
          </a:bodyPr>
          <a:lstStyle/>
          <a:p>
            <a:r>
              <a:rPr lang="es-MX" sz="1200" b="1" dirty="0">
                <a:solidFill>
                  <a:srgbClr val="000000"/>
                </a:solidFill>
                <a:latin typeface="Arial" panose="020B0604020202020204" pitchFamily="34" charset="0"/>
                <a:cs typeface="Arial" panose="020B0604020202020204" pitchFamily="34" charset="0"/>
              </a:rPr>
              <a:t>Formación Académica:</a:t>
            </a:r>
            <a:r>
              <a:rPr lang="es-MX" sz="1200" dirty="0">
                <a:solidFill>
                  <a:srgbClr val="000000"/>
                </a:solidFill>
                <a:latin typeface="Arial" panose="020B0604020202020204" pitchFamily="34" charset="0"/>
                <a:cs typeface="Arial" panose="020B0604020202020204" pitchFamily="34" charset="0"/>
              </a:rPr>
              <a:t> </a:t>
            </a:r>
          </a:p>
          <a:p>
            <a:endParaRPr lang="es-MX" sz="1200" dirty="0">
              <a:latin typeface="Arial" panose="020B0604020202020204" pitchFamily="34" charset="0"/>
              <a:cs typeface="Arial" panose="020B0604020202020204" pitchFamily="34" charset="0"/>
            </a:endParaRPr>
          </a:p>
          <a:p>
            <a:pPr>
              <a:buFont typeface="+mj-lt"/>
              <a:buAutoNum type="arabicPeriod"/>
            </a:pPr>
            <a:r>
              <a:rPr lang="es-MX" sz="1200" dirty="0">
                <a:solidFill>
                  <a:srgbClr val="242424"/>
                </a:solidFill>
                <a:latin typeface="Arial" panose="020B0604020202020204" pitchFamily="34" charset="0"/>
                <a:cs typeface="Arial" panose="020B0604020202020204" pitchFamily="34" charset="0"/>
              </a:rPr>
              <a:t>Licenciado en Derecho, 1999 - 2004, por la Facultad de Jurisprudencia, U.A. de C.</a:t>
            </a:r>
            <a:br>
              <a:rPr lang="es-MX" sz="1200" dirty="0">
                <a:solidFill>
                  <a:srgbClr val="242424"/>
                </a:solidFill>
                <a:latin typeface="Arial" panose="020B0604020202020204" pitchFamily="34" charset="0"/>
                <a:cs typeface="Arial" panose="020B0604020202020204" pitchFamily="34" charset="0"/>
              </a:rPr>
            </a:br>
            <a:endParaRPr lang="es-MX" sz="1200" dirty="0">
              <a:latin typeface="Arial" panose="020B0604020202020204" pitchFamily="34" charset="0"/>
              <a:cs typeface="Arial" panose="020B0604020202020204" pitchFamily="34" charset="0"/>
            </a:endParaRPr>
          </a:p>
          <a:p>
            <a:pPr>
              <a:buFont typeface="+mj-lt"/>
              <a:buAutoNum type="arabicPeriod" startAt="2"/>
            </a:pPr>
            <a:r>
              <a:rPr lang="es-MX" sz="1200" dirty="0">
                <a:solidFill>
                  <a:srgbClr val="242424"/>
                </a:solidFill>
                <a:latin typeface="Arial" panose="020B0604020202020204" pitchFamily="34" charset="0"/>
                <a:cs typeface="Arial" panose="020B0604020202020204" pitchFamily="34" charset="0"/>
              </a:rPr>
              <a:t>Diplomado en Derecho Laboral Burocrático, Abril - Julio de 2007, por el Instituto de Altos Estudios Internacionales (IALESI)</a:t>
            </a:r>
            <a:br>
              <a:rPr lang="es-MX" sz="1200" dirty="0">
                <a:solidFill>
                  <a:srgbClr val="242424"/>
                </a:solidFill>
                <a:latin typeface="Arial" panose="020B0604020202020204" pitchFamily="34" charset="0"/>
                <a:cs typeface="Arial" panose="020B0604020202020204" pitchFamily="34" charset="0"/>
              </a:rPr>
            </a:br>
            <a:endParaRPr lang="es-MX" sz="1200" dirty="0">
              <a:solidFill>
                <a:srgbClr val="242424"/>
              </a:solidFill>
              <a:latin typeface="Arial" panose="020B0604020202020204" pitchFamily="34" charset="0"/>
              <a:cs typeface="Arial" panose="020B0604020202020204" pitchFamily="34" charset="0"/>
            </a:endParaRPr>
          </a:p>
          <a:p>
            <a:pPr>
              <a:buFont typeface="+mj-lt"/>
              <a:buAutoNum type="arabicPeriod" startAt="2"/>
            </a:pPr>
            <a:r>
              <a:rPr lang="es-MX" sz="1200" dirty="0">
                <a:solidFill>
                  <a:srgbClr val="242424"/>
                </a:solidFill>
                <a:latin typeface="Arial" panose="020B0604020202020204" pitchFamily="34" charset="0"/>
                <a:cs typeface="Arial" panose="020B0604020202020204" pitchFamily="34" charset="0"/>
              </a:rPr>
              <a:t>Maestría en Derecho con acentuación en Derecho Laboral Internacional, por la Facultad de Jurisprudencia, U.A. de C. </a:t>
            </a:r>
          </a:p>
          <a:p>
            <a:r>
              <a:rPr lang="es-MX" sz="1200" dirty="0">
                <a:solidFill>
                  <a:srgbClr val="242424"/>
                </a:solidFill>
                <a:latin typeface="Arial" panose="020B0604020202020204" pitchFamily="34" charset="0"/>
                <a:cs typeface="Arial" panose="020B0604020202020204" pitchFamily="34" charset="0"/>
              </a:rPr>
              <a:t>Enero 2009 - Octubre 2011 (Pendiente titulación).</a:t>
            </a:r>
            <a:endParaRPr lang="es-MX" sz="1200" dirty="0">
              <a:latin typeface="Arial" panose="020B0604020202020204" pitchFamily="34" charset="0"/>
              <a:cs typeface="Arial" panose="020B0604020202020204" pitchFamily="34" charset="0"/>
            </a:endParaRPr>
          </a:p>
          <a:p>
            <a:pPr algn="just"/>
            <a:endParaRPr lang="es-MX" sz="1200" dirty="0">
              <a:latin typeface="Arial" panose="020B0604020202020204" pitchFamily="34" charset="0"/>
              <a:cs typeface="Arial" panose="020B0604020202020204" pitchFamily="34" charset="0"/>
            </a:endParaRPr>
          </a:p>
          <a:p>
            <a:pPr algn="just"/>
            <a:r>
              <a:rPr lang="es-MX" sz="1200" b="1" dirty="0">
                <a:solidFill>
                  <a:srgbClr val="242424"/>
                </a:solidFill>
                <a:latin typeface="Arial" panose="020B0604020202020204" pitchFamily="34" charset="0"/>
                <a:cs typeface="Arial" panose="020B0604020202020204" pitchFamily="34" charset="0"/>
              </a:rPr>
              <a:t>Experiencia Laboral:</a:t>
            </a:r>
            <a:r>
              <a:rPr lang="es-MX" sz="1200" dirty="0">
                <a:solidFill>
                  <a:srgbClr val="242424"/>
                </a:solidFill>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pPr algn="just"/>
            <a:endParaRPr lang="es-MX" sz="1200" dirty="0">
              <a:latin typeface="Arial" panose="020B0604020202020204" pitchFamily="34" charset="0"/>
              <a:cs typeface="Arial" panose="020B0604020202020204" pitchFamily="34" charset="0"/>
            </a:endParaRPr>
          </a:p>
          <a:p>
            <a:r>
              <a:rPr lang="es-MX" sz="1200" dirty="0">
                <a:solidFill>
                  <a:srgbClr val="242424"/>
                </a:solidFill>
                <a:latin typeface="Arial" panose="020B0604020202020204" pitchFamily="34" charset="0"/>
                <a:cs typeface="Arial" panose="020B0604020202020204" pitchFamily="34" charset="0"/>
              </a:rPr>
              <a:t>1) Abogado litigante en materias laboral, civil, mercantil y amparo. Enero 2004 - Julio 2006, siendo representante de diversas sociedades mercantiles.</a:t>
            </a:r>
            <a:endParaRPr lang="es-MX" sz="1200" dirty="0">
              <a:latin typeface="Arial" panose="020B0604020202020204" pitchFamily="34" charset="0"/>
              <a:cs typeface="Arial" panose="020B0604020202020204" pitchFamily="34" charset="0"/>
            </a:endParaRPr>
          </a:p>
          <a:p>
            <a:endParaRPr lang="es-MX" sz="1200" dirty="0">
              <a:latin typeface="Arial" panose="020B0604020202020204" pitchFamily="34" charset="0"/>
              <a:cs typeface="Arial" panose="020B0604020202020204" pitchFamily="34" charset="0"/>
            </a:endParaRPr>
          </a:p>
          <a:p>
            <a:r>
              <a:rPr lang="es-MX" sz="1200" dirty="0">
                <a:solidFill>
                  <a:srgbClr val="242424"/>
                </a:solidFill>
                <a:latin typeface="Arial" panose="020B0604020202020204" pitchFamily="34" charset="0"/>
                <a:cs typeface="Arial" panose="020B0604020202020204" pitchFamily="34" charset="0"/>
              </a:rPr>
              <a:t>2) Asesor y apoderado jurídico de la Secretaría de Salud en diversas materias. Julio 2006 - Julio 2015</a:t>
            </a:r>
            <a:r>
              <a:rPr lang="es-MX" sz="1200" dirty="0">
                <a:latin typeface="Arial" panose="020B0604020202020204" pitchFamily="34" charset="0"/>
                <a:cs typeface="Arial" panose="020B0604020202020204" pitchFamily="34" charset="0"/>
              </a:rPr>
              <a:t> (</a:t>
            </a:r>
            <a:r>
              <a:rPr lang="es-MX" sz="1200" dirty="0">
                <a:solidFill>
                  <a:srgbClr val="242424"/>
                </a:solidFill>
                <a:latin typeface="Arial" panose="020B0604020202020204" pitchFamily="34" charset="0"/>
                <a:cs typeface="Arial" panose="020B0604020202020204" pitchFamily="34" charset="0"/>
              </a:rPr>
              <a:t>Laboral, administrativo, civil, mercantil, amparo). </a:t>
            </a:r>
            <a:endParaRPr lang="es-MX" sz="1200" dirty="0">
              <a:latin typeface="Arial" panose="020B0604020202020204" pitchFamily="34" charset="0"/>
              <a:cs typeface="Arial" panose="020B0604020202020204" pitchFamily="34" charset="0"/>
            </a:endParaRPr>
          </a:p>
          <a:p>
            <a:pPr algn="just"/>
            <a:endParaRPr lang="es-MX" sz="1200" dirty="0">
              <a:latin typeface="Arial" panose="020B0604020202020204" pitchFamily="34" charset="0"/>
              <a:cs typeface="Arial" panose="020B0604020202020204" pitchFamily="34" charset="0"/>
            </a:endParaRPr>
          </a:p>
          <a:p>
            <a:pPr algn="just"/>
            <a:r>
              <a:rPr lang="es-MX" sz="1200" dirty="0">
                <a:solidFill>
                  <a:srgbClr val="242424"/>
                </a:solidFill>
                <a:latin typeface="Arial" panose="020B0604020202020204" pitchFamily="34" charset="0"/>
                <a:cs typeface="Arial" panose="020B0604020202020204" pitchFamily="34" charset="0"/>
              </a:rPr>
              <a:t>3) Subdirector en la Dirección General de Asuntos Jurídicos de la Secretaría de Salud, Junio 2013 – Junio de 2014.</a:t>
            </a:r>
            <a:endParaRPr lang="es-MX" sz="1200" dirty="0">
              <a:latin typeface="Arial" panose="020B0604020202020204" pitchFamily="34" charset="0"/>
              <a:cs typeface="Arial" panose="020B0604020202020204" pitchFamily="34" charset="0"/>
            </a:endParaRPr>
          </a:p>
          <a:p>
            <a:pPr algn="just"/>
            <a:endParaRPr lang="es-MX" sz="1200" dirty="0">
              <a:latin typeface="Arial" panose="020B0604020202020204" pitchFamily="34" charset="0"/>
              <a:cs typeface="Arial" panose="020B0604020202020204" pitchFamily="34" charset="0"/>
            </a:endParaRPr>
          </a:p>
          <a:p>
            <a:pPr algn="just"/>
            <a:r>
              <a:rPr lang="es-MX" sz="1200" dirty="0">
                <a:solidFill>
                  <a:srgbClr val="242424"/>
                </a:solidFill>
                <a:latin typeface="Arial" panose="020B0604020202020204" pitchFamily="34" charset="0"/>
                <a:cs typeface="Arial" panose="020B0604020202020204" pitchFamily="34" charset="0"/>
              </a:rPr>
              <a:t>4) Jefe del Departamento de lo Contencioso-Administrativo de la Secretaría de Salud, con funciones de asesoría y representación legal, Ago. 2015 - Dic. 2017.</a:t>
            </a:r>
            <a:endParaRPr lang="es-MX" sz="1200" dirty="0">
              <a:latin typeface="Arial" panose="020B0604020202020204" pitchFamily="34" charset="0"/>
              <a:cs typeface="Arial" panose="020B0604020202020204" pitchFamily="34" charset="0"/>
            </a:endParaRPr>
          </a:p>
          <a:p>
            <a:pPr algn="just"/>
            <a:r>
              <a:rPr lang="es-MX" sz="1200" dirty="0">
                <a:solidFill>
                  <a:srgbClr val="242424"/>
                </a:solidFill>
                <a:latin typeface="Arial" panose="020B0604020202020204" pitchFamily="34" charset="0"/>
                <a:cs typeface="Arial" panose="020B0604020202020204" pitchFamily="34" charset="0"/>
              </a:rPr>
              <a:t>Integrante y asesor jurídico de la Comisión Auxiliar Mixta de Escalafón de la Secretaría de Salud de Coahuila. Oct. 2016 - Dic. 2017.</a:t>
            </a:r>
            <a:endParaRPr lang="es-MX" sz="1200" dirty="0">
              <a:latin typeface="Arial" panose="020B0604020202020204" pitchFamily="34" charset="0"/>
              <a:cs typeface="Arial" panose="020B0604020202020204" pitchFamily="34" charset="0"/>
            </a:endParaRPr>
          </a:p>
          <a:p>
            <a:pPr algn="just"/>
            <a:endParaRPr lang="es-MX" sz="1200" dirty="0">
              <a:latin typeface="Arial" panose="020B0604020202020204" pitchFamily="34" charset="0"/>
              <a:cs typeface="Arial" panose="020B0604020202020204" pitchFamily="34" charset="0"/>
            </a:endParaRPr>
          </a:p>
          <a:p>
            <a:pPr algn="just"/>
            <a:r>
              <a:rPr lang="es-MX" sz="1200" dirty="0">
                <a:solidFill>
                  <a:srgbClr val="242424"/>
                </a:solidFill>
                <a:latin typeface="Arial" panose="020B0604020202020204" pitchFamily="34" charset="0"/>
                <a:cs typeface="Arial" panose="020B0604020202020204" pitchFamily="34" charset="0"/>
              </a:rPr>
              <a:t>5) Encargado de la Dirección de Asuntos Jurídicos de la Secretaría de Salud.</a:t>
            </a:r>
            <a:endParaRPr lang="es-MX" sz="1200" dirty="0">
              <a:latin typeface="Arial" panose="020B0604020202020204" pitchFamily="34" charset="0"/>
              <a:cs typeface="Arial" panose="020B0604020202020204" pitchFamily="34" charset="0"/>
            </a:endParaRPr>
          </a:p>
          <a:p>
            <a:pPr algn="just"/>
            <a:r>
              <a:rPr lang="es-MX" sz="1200" dirty="0">
                <a:solidFill>
                  <a:srgbClr val="242424"/>
                </a:solidFill>
                <a:latin typeface="Arial" panose="020B0604020202020204" pitchFamily="34" charset="0"/>
                <a:cs typeface="Arial" panose="020B0604020202020204" pitchFamily="34" charset="0"/>
              </a:rPr>
              <a:t>Enero 2018 - Mayo 2018</a:t>
            </a:r>
            <a:endParaRPr lang="es-MX" sz="1200" dirty="0">
              <a:latin typeface="Arial" panose="020B0604020202020204" pitchFamily="34" charset="0"/>
              <a:cs typeface="Arial" panose="020B0604020202020204" pitchFamily="34" charset="0"/>
            </a:endParaRPr>
          </a:p>
          <a:p>
            <a:pPr algn="just"/>
            <a:endParaRPr lang="es-MX" sz="1200" dirty="0">
              <a:latin typeface="Arial" panose="020B0604020202020204" pitchFamily="34" charset="0"/>
              <a:cs typeface="Arial" panose="020B0604020202020204" pitchFamily="34" charset="0"/>
            </a:endParaRPr>
          </a:p>
          <a:p>
            <a:pPr algn="just"/>
            <a:r>
              <a:rPr lang="es-MX" sz="1200" dirty="0">
                <a:solidFill>
                  <a:srgbClr val="242424"/>
                </a:solidFill>
                <a:latin typeface="Arial" panose="020B0604020202020204" pitchFamily="34" charset="0"/>
                <a:cs typeface="Arial" panose="020B0604020202020204" pitchFamily="34" charset="0"/>
              </a:rPr>
              <a:t>6) Titular del Órgano Interno de Control de la Secretaría de Salud de Coahuila.</a:t>
            </a:r>
            <a:endParaRPr lang="es-MX" sz="1200" dirty="0">
              <a:latin typeface="Arial" panose="020B0604020202020204" pitchFamily="34" charset="0"/>
              <a:cs typeface="Arial" panose="020B0604020202020204" pitchFamily="34" charset="0"/>
            </a:endParaRPr>
          </a:p>
          <a:p>
            <a:pPr algn="just"/>
            <a:r>
              <a:rPr lang="es-MX" sz="1200" dirty="0">
                <a:solidFill>
                  <a:srgbClr val="242424"/>
                </a:solidFill>
                <a:latin typeface="Arial" panose="020B0604020202020204" pitchFamily="34" charset="0"/>
                <a:cs typeface="Arial" panose="020B0604020202020204" pitchFamily="34" charset="0"/>
              </a:rPr>
              <a:t>Octubre de 2018 – Junio de 2021</a:t>
            </a:r>
          </a:p>
          <a:p>
            <a:pPr algn="just"/>
            <a:endParaRPr lang="es-MX" sz="1200" dirty="0">
              <a:latin typeface="Arial" panose="020B0604020202020204" pitchFamily="34" charset="0"/>
              <a:cs typeface="Arial" panose="020B0604020202020204" pitchFamily="34" charset="0"/>
            </a:endParaRPr>
          </a:p>
          <a:p>
            <a:pPr algn="just"/>
            <a:r>
              <a:rPr lang="es-MX" sz="1200" dirty="0">
                <a:solidFill>
                  <a:srgbClr val="242424"/>
                </a:solidFill>
                <a:latin typeface="Arial" panose="020B0604020202020204" pitchFamily="34" charset="0"/>
                <a:cs typeface="Arial" panose="020B0604020202020204" pitchFamily="34" charset="0"/>
              </a:rPr>
              <a:t>7) Director General de Asuntos Jurídicos de la Secretaría de Salud.</a:t>
            </a:r>
            <a:endParaRPr lang="es-MX" sz="1200" dirty="0">
              <a:latin typeface="Arial" panose="020B0604020202020204" pitchFamily="34" charset="0"/>
              <a:cs typeface="Arial" panose="020B0604020202020204" pitchFamily="34" charset="0"/>
            </a:endParaRPr>
          </a:p>
          <a:p>
            <a:pPr algn="just"/>
            <a:r>
              <a:rPr lang="es-MX" sz="1200" dirty="0">
                <a:solidFill>
                  <a:srgbClr val="242424"/>
                </a:solidFill>
                <a:latin typeface="Arial" panose="020B0604020202020204" pitchFamily="34" charset="0"/>
                <a:cs typeface="Arial" panose="020B0604020202020204" pitchFamily="34" charset="0"/>
              </a:rPr>
              <a:t>Junio de 2021 – a la fecha</a:t>
            </a:r>
            <a:endParaRPr lang="es-MX" sz="1200" dirty="0">
              <a:latin typeface="Arial" panose="020B0604020202020204" pitchFamily="34" charset="0"/>
              <a:cs typeface="Arial" panose="020B0604020202020204" pitchFamily="34" charset="0"/>
            </a:endParaRPr>
          </a:p>
          <a:p>
            <a:pPr algn="just">
              <a:lnSpc>
                <a:spcPct val="107000"/>
              </a:lnSpc>
              <a:spcAft>
                <a:spcPts val="800"/>
              </a:spcAft>
            </a:pPr>
            <a:endParaRPr lang="es-MX" sz="12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48927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2">
            <a:extLst>
              <a:ext uri="{FF2B5EF4-FFF2-40B4-BE49-F238E27FC236}">
                <a16:creationId xmlns:a16="http://schemas.microsoft.com/office/drawing/2014/main" id="{43582D72-2D93-47CB-ACC1-0E04E7DC07E6}"/>
              </a:ext>
            </a:extLst>
          </p:cNvPr>
          <p:cNvPicPr>
            <a:picLocks noChangeArrowheads="1"/>
          </p:cNvPicPr>
          <p:nvPr/>
        </p:nvPicPr>
        <p:blipFill rotWithShape="1">
          <a:blip r:embed="rId2">
            <a:extLst>
              <a:ext uri="{28A0092B-C50C-407E-A947-70E740481C1C}">
                <a14:useLocalDpi xmlns:a14="http://schemas.microsoft.com/office/drawing/2010/main" val="0"/>
              </a:ext>
            </a:extLst>
          </a:blip>
          <a:srcRect r="54657"/>
          <a:stretch/>
        </p:blipFill>
        <p:spPr bwMode="auto">
          <a:xfrm>
            <a:off x="139149" y="258417"/>
            <a:ext cx="2385647" cy="9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BE2D6E97-FBBA-411E-85E2-5D3B739B82B0}"/>
              </a:ext>
            </a:extLst>
          </p:cNvPr>
          <p:cNvPicPr>
            <a:picLocks noChangeAspect="1"/>
          </p:cNvPicPr>
          <p:nvPr/>
        </p:nvPicPr>
        <p:blipFill rotWithShape="1">
          <a:blip r:embed="rId3"/>
          <a:srcRect l="39216" t="85865" r="41812" b="12280"/>
          <a:stretch/>
        </p:blipFill>
        <p:spPr>
          <a:xfrm flipV="1">
            <a:off x="12185" y="10676121"/>
            <a:ext cx="6858000" cy="1515878"/>
          </a:xfrm>
          <a:prstGeom prst="rect">
            <a:avLst/>
          </a:prstGeom>
        </p:spPr>
      </p:pic>
      <p:sp>
        <p:nvSpPr>
          <p:cNvPr id="5" name="CuadroTexto 4">
            <a:extLst>
              <a:ext uri="{FF2B5EF4-FFF2-40B4-BE49-F238E27FC236}">
                <a16:creationId xmlns:a16="http://schemas.microsoft.com/office/drawing/2014/main" id="{A9595FC8-4507-4E56-83C0-A66A9D6C8DFA}"/>
              </a:ext>
            </a:extLst>
          </p:cNvPr>
          <p:cNvSpPr txBox="1"/>
          <p:nvPr/>
        </p:nvSpPr>
        <p:spPr>
          <a:xfrm>
            <a:off x="1389350" y="1207842"/>
            <a:ext cx="4103669" cy="923330"/>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C.P. Liliana X. Sarmiento Cordero</a:t>
            </a:r>
          </a:p>
          <a:p>
            <a:pPr algn="ctr"/>
            <a:r>
              <a:rPr lang="es-ES_tradnl" dirty="0">
                <a:latin typeface="Arial" panose="020B0604020202020204" pitchFamily="34" charset="0"/>
                <a:cs typeface="Arial" panose="020B0604020202020204" pitchFamily="34" charset="0"/>
              </a:rPr>
              <a:t>Secretaria Técnica</a:t>
            </a:r>
            <a:endParaRPr lang="es-MX" dirty="0">
              <a:latin typeface="Arial" panose="020B0604020202020204" pitchFamily="34" charset="0"/>
              <a:cs typeface="Arial" panose="020B0604020202020204" pitchFamily="34" charset="0"/>
            </a:endParaRPr>
          </a:p>
          <a:p>
            <a:pPr algn="ctr"/>
            <a:endParaRPr lang="es-MX"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84370417-8081-4A8F-8A64-5C007374138B}"/>
              </a:ext>
            </a:extLst>
          </p:cNvPr>
          <p:cNvSpPr txBox="1"/>
          <p:nvPr/>
        </p:nvSpPr>
        <p:spPr>
          <a:xfrm>
            <a:off x="307058" y="1887408"/>
            <a:ext cx="6243884" cy="8568949"/>
          </a:xfrm>
          <a:prstGeom prst="rect">
            <a:avLst/>
          </a:prstGeom>
          <a:noFill/>
        </p:spPr>
        <p:txBody>
          <a:bodyPr wrap="square" rtlCol="0">
            <a:spAutoFit/>
          </a:bodyPr>
          <a:lstStyle/>
          <a:p>
            <a:pPr>
              <a:lnSpc>
                <a:spcPct val="115000"/>
              </a:lnSpc>
            </a:pPr>
            <a:r>
              <a:rPr lang="es-ES_tradnl" sz="1200" b="1" dirty="0">
                <a:effectLst/>
                <a:latin typeface="Arial" panose="020B0604020202020204" pitchFamily="34" charset="0"/>
                <a:ea typeface="Calibri" panose="020F0502020204030204" pitchFamily="34" charset="0"/>
                <a:cs typeface="Arial" panose="020B0604020202020204" pitchFamily="34" charset="0"/>
              </a:rPr>
              <a:t>Formación Académica</a:t>
            </a:r>
            <a:endParaRPr lang="es-MX"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s-ES_tradnl" sz="1200" b="1" dirty="0">
                <a:effectLst/>
                <a:latin typeface="Arial" panose="020B0604020202020204" pitchFamily="34" charset="0"/>
                <a:ea typeface="Calibri" panose="020F0502020204030204" pitchFamily="34" charset="0"/>
                <a:cs typeface="Arial" panose="020B0604020202020204" pitchFamily="34" charset="0"/>
              </a:rPr>
              <a:t> </a:t>
            </a:r>
            <a:endParaRPr lang="es-MX"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s-MX" sz="1200" dirty="0">
                <a:effectLst/>
                <a:latin typeface="Arial" panose="020B0604020202020204" pitchFamily="34" charset="0"/>
                <a:ea typeface="Calibri" panose="020F0502020204030204" pitchFamily="34" charset="0"/>
                <a:cs typeface="Arial" panose="020B0604020202020204" pitchFamily="34" charset="0"/>
              </a:rPr>
              <a:t>Posgrado en Administración de Alta Dirección, en la Universidad Iberoamericana</a:t>
            </a:r>
          </a:p>
          <a:p>
            <a:pPr marL="342900" lvl="0" indent="-342900">
              <a:lnSpc>
                <a:spcPct val="115000"/>
              </a:lnSpc>
              <a:buFont typeface="Symbol" panose="05050102010706020507" pitchFamily="18" charset="2"/>
              <a:buChar char=""/>
            </a:pPr>
            <a:r>
              <a:rPr lang="es-MX" sz="1200" dirty="0">
                <a:effectLst/>
                <a:latin typeface="Arial" panose="020B0604020202020204" pitchFamily="34" charset="0"/>
                <a:ea typeface="Calibri" panose="020F0502020204030204" pitchFamily="34" charset="0"/>
                <a:cs typeface="Arial" panose="020B0604020202020204" pitchFamily="34" charset="0"/>
              </a:rPr>
              <a:t>Contador Público, en la Universidad Autónoma del Noreste.</a:t>
            </a:r>
          </a:p>
          <a:p>
            <a:pPr marL="342900" lvl="0" indent="-342900">
              <a:lnSpc>
                <a:spcPct val="115000"/>
              </a:lnSpc>
              <a:buFont typeface="Symbol" panose="05050102010706020507" pitchFamily="18" charset="2"/>
              <a:buChar char=""/>
            </a:pPr>
            <a:r>
              <a:rPr lang="es-MX" sz="1200" dirty="0">
                <a:effectLst/>
                <a:latin typeface="Arial" panose="020B0604020202020204" pitchFamily="34" charset="0"/>
                <a:ea typeface="Calibri" panose="020F0502020204030204" pitchFamily="34" charset="0"/>
                <a:cs typeface="Arial" panose="020B0604020202020204" pitchFamily="34" charset="0"/>
              </a:rPr>
              <a:t>Licenciatura en Administración de Empresas, en la Universidad Autónoma del Noreste</a:t>
            </a:r>
          </a:p>
          <a:p>
            <a:pPr marL="342900" lvl="0" indent="-342900">
              <a:lnSpc>
                <a:spcPct val="115000"/>
              </a:lnSpc>
              <a:buFont typeface="Symbol" panose="05050102010706020507" pitchFamily="18" charset="2"/>
              <a:buChar char=""/>
            </a:pPr>
            <a:r>
              <a:rPr lang="es-MX" sz="1200" dirty="0">
                <a:effectLst/>
                <a:latin typeface="Arial" panose="020B0604020202020204" pitchFamily="34" charset="0"/>
                <a:ea typeface="Calibri" panose="020F0502020204030204" pitchFamily="34" charset="0"/>
                <a:cs typeface="Arial" panose="020B0604020202020204" pitchFamily="34" charset="0"/>
              </a:rPr>
              <a:t>Diplomado de Contabilidad Gubernamental</a:t>
            </a:r>
          </a:p>
          <a:p>
            <a:pPr marL="342900" lvl="0" indent="-342900">
              <a:lnSpc>
                <a:spcPct val="115000"/>
              </a:lnSpc>
              <a:buFont typeface="Symbol" panose="05050102010706020507" pitchFamily="18" charset="2"/>
              <a:buChar char=""/>
            </a:pPr>
            <a:r>
              <a:rPr lang="es-MX" sz="1200" dirty="0">
                <a:effectLst/>
                <a:latin typeface="Arial" panose="020B0604020202020204" pitchFamily="34" charset="0"/>
                <a:ea typeface="Calibri" panose="020F0502020204030204" pitchFamily="34" charset="0"/>
                <a:cs typeface="Arial" panose="020B0604020202020204" pitchFamily="34" charset="0"/>
              </a:rPr>
              <a:t>Diplomado de Auditoría Gubernamental</a:t>
            </a:r>
          </a:p>
          <a:p>
            <a:pPr marL="342900" lvl="0" indent="-342900">
              <a:lnSpc>
                <a:spcPct val="115000"/>
              </a:lnSpc>
              <a:buFont typeface="Symbol" panose="05050102010706020507" pitchFamily="18" charset="2"/>
              <a:buChar char=""/>
            </a:pPr>
            <a:r>
              <a:rPr lang="es-MX" sz="1200" dirty="0">
                <a:effectLst/>
                <a:latin typeface="Arial" panose="020B0604020202020204" pitchFamily="34" charset="0"/>
                <a:ea typeface="Calibri" panose="020F0502020204030204" pitchFamily="34" charset="0"/>
                <a:cs typeface="Arial" panose="020B0604020202020204" pitchFamily="34" charset="0"/>
              </a:rPr>
              <a:t>Diplomado en Normas Profesionales de Auditoría del Sistema Nacional de Fiscalización</a:t>
            </a:r>
          </a:p>
          <a:p>
            <a:pPr marL="342900" lvl="0" indent="-342900">
              <a:lnSpc>
                <a:spcPct val="115000"/>
              </a:lnSpc>
              <a:buFont typeface="Symbol" panose="05050102010706020507" pitchFamily="18" charset="2"/>
              <a:buChar char=""/>
            </a:pPr>
            <a:r>
              <a:rPr lang="es-MX" sz="1200" dirty="0">
                <a:effectLst/>
                <a:latin typeface="Arial" panose="020B0604020202020204" pitchFamily="34" charset="0"/>
                <a:ea typeface="Calibri" panose="020F0502020204030204" pitchFamily="34" charset="0"/>
                <a:cs typeface="Arial" panose="020B0604020202020204" pitchFamily="34" charset="0"/>
              </a:rPr>
              <a:t>Diplomado de Liderazgo para el cambio Estratégico.</a:t>
            </a:r>
          </a:p>
          <a:p>
            <a:pPr marL="342900" lvl="0" indent="-342900">
              <a:lnSpc>
                <a:spcPct val="115000"/>
              </a:lnSpc>
              <a:buFont typeface="Symbol" panose="05050102010706020507" pitchFamily="18" charset="2"/>
              <a:buChar char=""/>
            </a:pPr>
            <a:r>
              <a:rPr lang="es-MX" sz="1200" dirty="0">
                <a:effectLst/>
                <a:latin typeface="Arial" panose="020B0604020202020204" pitchFamily="34" charset="0"/>
                <a:ea typeface="Calibri" panose="020F0502020204030204" pitchFamily="34" charset="0"/>
                <a:cs typeface="Arial" panose="020B0604020202020204" pitchFamily="34" charset="0"/>
              </a:rPr>
              <a:t>Diplomados de Liderazgo</a:t>
            </a:r>
          </a:p>
          <a:p>
            <a:pPr marL="342900" lvl="0" indent="-342900">
              <a:lnSpc>
                <a:spcPct val="115000"/>
              </a:lnSpc>
              <a:buFont typeface="Symbol" panose="05050102010706020507" pitchFamily="18" charset="2"/>
              <a:buChar char=""/>
            </a:pPr>
            <a:r>
              <a:rPr lang="es-MX" sz="1200" dirty="0">
                <a:effectLst/>
                <a:latin typeface="Arial" panose="020B0604020202020204" pitchFamily="34" charset="0"/>
                <a:ea typeface="Calibri" panose="020F0502020204030204" pitchFamily="34" charset="0"/>
                <a:cs typeface="Arial" panose="020B0604020202020204" pitchFamily="34" charset="0"/>
              </a:rPr>
              <a:t>Diplomado de Planeación Estratégica</a:t>
            </a:r>
          </a:p>
          <a:p>
            <a:pPr marL="342900" lvl="0" indent="-342900">
              <a:lnSpc>
                <a:spcPct val="115000"/>
              </a:lnSpc>
              <a:buFont typeface="Symbol" panose="05050102010706020507" pitchFamily="18" charset="2"/>
              <a:buChar char=""/>
            </a:pPr>
            <a:r>
              <a:rPr lang="es-MX" sz="1200" dirty="0">
                <a:effectLst/>
                <a:latin typeface="Arial" panose="020B0604020202020204" pitchFamily="34" charset="0"/>
                <a:ea typeface="Calibri" panose="020F0502020204030204" pitchFamily="34" charset="0"/>
                <a:cs typeface="Arial" panose="020B0604020202020204" pitchFamily="34" charset="0"/>
              </a:rPr>
              <a:t>Entre otros</a:t>
            </a:r>
          </a:p>
          <a:p>
            <a:pPr marL="457200">
              <a:lnSpc>
                <a:spcPct val="115000"/>
              </a:lnSpc>
            </a:pPr>
            <a:r>
              <a:rPr lang="es-MX" sz="1200" dirty="0">
                <a:effectLst/>
                <a:latin typeface="Arial" panose="020B0604020202020204" pitchFamily="34" charset="0"/>
                <a:ea typeface="Calibri" panose="020F0502020204030204" pitchFamily="34" charset="0"/>
                <a:cs typeface="Arial" panose="020B0604020202020204" pitchFamily="34" charset="0"/>
              </a:rPr>
              <a:t> </a:t>
            </a:r>
          </a:p>
          <a:p>
            <a:pPr>
              <a:lnSpc>
                <a:spcPct val="115000"/>
              </a:lnSpc>
            </a:pPr>
            <a:r>
              <a:rPr lang="es-ES_tradnl" sz="1200" b="1" dirty="0">
                <a:effectLst/>
                <a:latin typeface="Arial" panose="020B0604020202020204" pitchFamily="34" charset="0"/>
                <a:ea typeface="Calibri" panose="020F0502020204030204" pitchFamily="34" charset="0"/>
                <a:cs typeface="Arial" panose="020B0604020202020204" pitchFamily="34" charset="0"/>
              </a:rPr>
              <a:t>Experiencia Laboral</a:t>
            </a:r>
            <a:endParaRPr lang="es-MX" sz="12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s-ES_tradnl" sz="1200" dirty="0">
                <a:effectLst/>
                <a:latin typeface="Arial" panose="020B0604020202020204" pitchFamily="34" charset="0"/>
                <a:ea typeface="Calibri" panose="020F0502020204030204" pitchFamily="34" charset="0"/>
                <a:cs typeface="Arial" panose="020B0604020202020204" pitchFamily="34" charset="0"/>
              </a:rPr>
              <a:t> </a:t>
            </a:r>
            <a:endParaRPr lang="es-MX"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s-MX" sz="1200" dirty="0">
                <a:effectLst/>
                <a:latin typeface="Arial" panose="020B0604020202020204" pitchFamily="34" charset="0"/>
                <a:ea typeface="Calibri" panose="020F0502020204030204" pitchFamily="34" charset="0"/>
                <a:cs typeface="Arial" panose="020B0604020202020204" pitchFamily="34" charset="0"/>
              </a:rPr>
              <a:t>Subdirectora Estatal de Evaluación y Seguimiento de la Secretaría de Salud</a:t>
            </a:r>
          </a:p>
          <a:p>
            <a:pPr marL="342900" lvl="0" indent="-342900">
              <a:lnSpc>
                <a:spcPct val="115000"/>
              </a:lnSpc>
              <a:buFont typeface="Symbol" panose="05050102010706020507" pitchFamily="18" charset="2"/>
              <a:buChar char=""/>
            </a:pPr>
            <a:r>
              <a:rPr lang="es-MX" sz="1200" dirty="0">
                <a:effectLst/>
                <a:latin typeface="Arial" panose="020B0604020202020204" pitchFamily="34" charset="0"/>
                <a:ea typeface="Calibri" panose="020F0502020204030204" pitchFamily="34" charset="0"/>
                <a:cs typeface="Arial" panose="020B0604020202020204" pitchFamily="34" charset="0"/>
              </a:rPr>
              <a:t>Asesora de la Sindicatura de Vigilancia del Municipio de Saltillo Coahuila de Zaragoza</a:t>
            </a:r>
          </a:p>
          <a:p>
            <a:pPr marL="342900" lvl="0" indent="-342900">
              <a:lnSpc>
                <a:spcPct val="115000"/>
              </a:lnSpc>
              <a:buFont typeface="Symbol" panose="05050102010706020507" pitchFamily="18" charset="2"/>
              <a:buChar char=""/>
            </a:pPr>
            <a:r>
              <a:rPr lang="es-MX" sz="1200" dirty="0">
                <a:effectLst/>
                <a:latin typeface="Arial" panose="020B0604020202020204" pitchFamily="34" charset="0"/>
                <a:ea typeface="Calibri" panose="020F0502020204030204" pitchFamily="34" charset="0"/>
                <a:cs typeface="Arial" panose="020B0604020202020204" pitchFamily="34" charset="0"/>
              </a:rPr>
              <a:t>Secretaria Técnica de la Sindicatura de Vigilancia del Municipio de Saltillo Coahuila de Zaragoza</a:t>
            </a:r>
          </a:p>
          <a:p>
            <a:pPr marL="342900" lvl="0" indent="-342900">
              <a:lnSpc>
                <a:spcPct val="115000"/>
              </a:lnSpc>
              <a:buFont typeface="Symbol" panose="05050102010706020507" pitchFamily="18" charset="2"/>
              <a:buChar char=""/>
            </a:pPr>
            <a:r>
              <a:rPr lang="es-MX" sz="1200" dirty="0">
                <a:effectLst/>
                <a:latin typeface="Arial" panose="020B0604020202020204" pitchFamily="34" charset="0"/>
                <a:ea typeface="Calibri" panose="020F0502020204030204" pitchFamily="34" charset="0"/>
                <a:cs typeface="Arial" panose="020B0604020202020204" pitchFamily="34" charset="0"/>
              </a:rPr>
              <a:t>Subdirectora Estatal de Evaluación y Seguimiento de la Secretaría de Salud</a:t>
            </a:r>
          </a:p>
          <a:p>
            <a:pPr marL="342900" lvl="0" indent="-342900">
              <a:lnSpc>
                <a:spcPct val="115000"/>
              </a:lnSpc>
              <a:buFont typeface="Symbol" panose="05050102010706020507" pitchFamily="18" charset="2"/>
              <a:buChar char=""/>
            </a:pPr>
            <a:r>
              <a:rPr lang="es-MX" sz="1200" dirty="0">
                <a:effectLst/>
                <a:latin typeface="Arial" panose="020B0604020202020204" pitchFamily="34" charset="0"/>
                <a:ea typeface="Calibri" panose="020F0502020204030204" pitchFamily="34" charset="0"/>
                <a:cs typeface="Arial" panose="020B0604020202020204" pitchFamily="34" charset="0"/>
              </a:rPr>
              <a:t>Jefa Estatal de Organización y Procedimientos</a:t>
            </a:r>
          </a:p>
          <a:p>
            <a:pPr marL="342900" lvl="0" indent="-342900">
              <a:lnSpc>
                <a:spcPct val="115000"/>
              </a:lnSpc>
              <a:buFont typeface="Symbol" panose="05050102010706020507" pitchFamily="18" charset="2"/>
              <a:buChar char=""/>
            </a:pPr>
            <a:r>
              <a:rPr lang="es-MX" sz="1200" dirty="0">
                <a:effectLst/>
                <a:latin typeface="Arial" panose="020B0604020202020204" pitchFamily="34" charset="0"/>
                <a:ea typeface="Calibri" panose="020F0502020204030204" pitchFamily="34" charset="0"/>
                <a:cs typeface="Arial" panose="020B0604020202020204" pitchFamily="34" charset="0"/>
              </a:rPr>
              <a:t>Jefa del titular de la Unidad de Transparencia</a:t>
            </a:r>
          </a:p>
          <a:p>
            <a:pPr marL="914400">
              <a:lnSpc>
                <a:spcPct val="115000"/>
              </a:lnSpc>
            </a:pPr>
            <a:r>
              <a:rPr lang="es-MX" sz="1200" dirty="0">
                <a:effectLst/>
                <a:latin typeface="Arial" panose="020B0604020202020204" pitchFamily="34" charset="0"/>
                <a:ea typeface="Calibri" panose="020F0502020204030204" pitchFamily="34" charset="0"/>
                <a:cs typeface="Arial" panose="020B0604020202020204" pitchFamily="34" charset="0"/>
              </a:rPr>
              <a:t> </a:t>
            </a:r>
          </a:p>
          <a:p>
            <a:pPr marL="457200">
              <a:lnSpc>
                <a:spcPct val="115000"/>
              </a:lnSpc>
            </a:pPr>
            <a:r>
              <a:rPr lang="es-MX" sz="1200" b="1" dirty="0">
                <a:effectLst/>
                <a:latin typeface="Arial" panose="020B0604020202020204" pitchFamily="34" charset="0"/>
                <a:ea typeface="Calibri" panose="020F0502020204030204" pitchFamily="34" charset="0"/>
                <a:cs typeface="Arial" panose="020B0604020202020204" pitchFamily="34" charset="0"/>
              </a:rPr>
              <a:t>Experiencia Adicional</a:t>
            </a:r>
            <a:endParaRPr lang="es-MX"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s-MX" sz="1200" dirty="0">
                <a:effectLst/>
                <a:latin typeface="Arial" panose="020B0604020202020204" pitchFamily="34" charset="0"/>
                <a:ea typeface="Calibri" panose="020F0502020204030204" pitchFamily="34" charset="0"/>
                <a:cs typeface="Arial" panose="020B0604020202020204" pitchFamily="34" charset="0"/>
              </a:rPr>
              <a:t>Enlace del Sistema Estatal de Administración Documental (SEAD) de la Secretaría de Salud ante la SEFIRC</a:t>
            </a:r>
          </a:p>
          <a:p>
            <a:pPr marL="342900" lvl="0" indent="-342900">
              <a:lnSpc>
                <a:spcPct val="115000"/>
              </a:lnSpc>
              <a:buFont typeface="Symbol" panose="05050102010706020507" pitchFamily="18" charset="2"/>
              <a:buChar char=""/>
            </a:pPr>
            <a:r>
              <a:rPr lang="es-MX" sz="1200" dirty="0">
                <a:effectLst/>
                <a:latin typeface="Arial" panose="020B0604020202020204" pitchFamily="34" charset="0"/>
                <a:ea typeface="Calibri" panose="020F0502020204030204" pitchFamily="34" charset="0"/>
                <a:cs typeface="Arial" panose="020B0604020202020204" pitchFamily="34" charset="0"/>
              </a:rPr>
              <a:t>Enlace de Entrega-Recepción de la Secretaría de Salud ante la SEFIRC</a:t>
            </a:r>
          </a:p>
          <a:p>
            <a:pPr marL="342900" lvl="0" indent="-342900">
              <a:lnSpc>
                <a:spcPct val="115000"/>
              </a:lnSpc>
              <a:buFont typeface="Symbol" panose="05050102010706020507" pitchFamily="18" charset="2"/>
              <a:buChar char=""/>
            </a:pPr>
            <a:r>
              <a:rPr lang="es-MX" sz="1200" dirty="0">
                <a:effectLst/>
                <a:latin typeface="Arial" panose="020B0604020202020204" pitchFamily="34" charset="0"/>
                <a:ea typeface="Calibri" panose="020F0502020204030204" pitchFamily="34" charset="0"/>
                <a:cs typeface="Arial" panose="020B0604020202020204" pitchFamily="34" charset="0"/>
              </a:rPr>
              <a:t>Enlace de Austeridad y Ahorro de la Secretaría de Salud ante la SEFIRC</a:t>
            </a:r>
          </a:p>
          <a:p>
            <a:pPr marL="342900" lvl="0" indent="-342900">
              <a:lnSpc>
                <a:spcPct val="115000"/>
              </a:lnSpc>
              <a:buFont typeface="Symbol" panose="05050102010706020507" pitchFamily="18" charset="2"/>
              <a:buChar char=""/>
            </a:pPr>
            <a:r>
              <a:rPr lang="es-MX" sz="1200" dirty="0">
                <a:effectLst/>
                <a:latin typeface="Arial" panose="020B0604020202020204" pitchFamily="34" charset="0"/>
                <a:ea typeface="Calibri" panose="020F0502020204030204" pitchFamily="34" charset="0"/>
                <a:cs typeface="Arial" panose="020B0604020202020204" pitchFamily="34" charset="0"/>
              </a:rPr>
              <a:t>Enlace de Control Interno de la Unidad Especializada de Control Interno de la Secretaría de Salud </a:t>
            </a:r>
          </a:p>
          <a:p>
            <a:pPr marL="342900" lvl="0" indent="-342900">
              <a:lnSpc>
                <a:spcPct val="115000"/>
              </a:lnSpc>
              <a:buFont typeface="Symbol" panose="05050102010706020507" pitchFamily="18" charset="2"/>
              <a:buChar char=""/>
            </a:pPr>
            <a:r>
              <a:rPr lang="es-MX" sz="1200" dirty="0">
                <a:effectLst/>
                <a:latin typeface="Arial" panose="020B0604020202020204" pitchFamily="34" charset="0"/>
                <a:ea typeface="Calibri" panose="020F0502020204030204" pitchFamily="34" charset="0"/>
                <a:cs typeface="Arial" panose="020B0604020202020204" pitchFamily="34" charset="0"/>
              </a:rPr>
              <a:t>Enlace de Desempeño Institucional de la Unidad Especializada de Control Interno de la Secretaría de Salud</a:t>
            </a:r>
          </a:p>
          <a:p>
            <a:pPr marL="342900" lvl="0" indent="-342900">
              <a:lnSpc>
                <a:spcPct val="115000"/>
              </a:lnSpc>
              <a:buFont typeface="Symbol" panose="05050102010706020507" pitchFamily="18" charset="2"/>
              <a:buChar char=""/>
            </a:pPr>
            <a:r>
              <a:rPr lang="es-MX" sz="1200" dirty="0">
                <a:effectLst/>
                <a:latin typeface="Arial" panose="020B0604020202020204" pitchFamily="34" charset="0"/>
                <a:ea typeface="Calibri" panose="020F0502020204030204" pitchFamily="34" charset="0"/>
                <a:cs typeface="Arial" panose="020B0604020202020204" pitchFamily="34" charset="0"/>
              </a:rPr>
              <a:t>Enlace de algunas Auditorías de la Secretaría de Salud con la Secretaría de la Función Pública</a:t>
            </a:r>
          </a:p>
          <a:p>
            <a:pPr marL="342900" lvl="0" indent="-342900">
              <a:lnSpc>
                <a:spcPct val="115000"/>
              </a:lnSpc>
              <a:buFont typeface="Symbol" panose="05050102010706020507" pitchFamily="18" charset="2"/>
              <a:buChar char=""/>
            </a:pPr>
            <a:r>
              <a:rPr lang="es-MX" sz="1200" dirty="0">
                <a:effectLst/>
                <a:latin typeface="Arial" panose="020B0604020202020204" pitchFamily="34" charset="0"/>
                <a:ea typeface="Calibri" panose="020F0502020204030204" pitchFamily="34" charset="0"/>
                <a:cs typeface="Arial" panose="020B0604020202020204" pitchFamily="34" charset="0"/>
              </a:rPr>
              <a:t>Enlace de algunas Auditorías de la Secretaría de Salud con Auditoría Superior de la Federación</a:t>
            </a:r>
          </a:p>
          <a:p>
            <a:pPr marL="342900" lvl="0" indent="-342900">
              <a:lnSpc>
                <a:spcPct val="115000"/>
              </a:lnSpc>
              <a:spcAft>
                <a:spcPts val="1000"/>
              </a:spcAft>
              <a:buFont typeface="Symbol" panose="05050102010706020507" pitchFamily="18" charset="2"/>
              <a:buChar char=""/>
            </a:pPr>
            <a:r>
              <a:rPr lang="es-MX" sz="1200" dirty="0">
                <a:effectLst/>
                <a:latin typeface="Arial" panose="020B0604020202020204" pitchFamily="34" charset="0"/>
                <a:ea typeface="Calibri" panose="020F0502020204030204" pitchFamily="34" charset="0"/>
                <a:cs typeface="Arial" panose="020B0604020202020204" pitchFamily="34" charset="0"/>
              </a:rPr>
              <a:t>Ponente de diversos cursos </a:t>
            </a:r>
          </a:p>
        </p:txBody>
      </p:sp>
      <p:pic>
        <p:nvPicPr>
          <p:cNvPr id="9" name="Imagen 8">
            <a:extLst>
              <a:ext uri="{FF2B5EF4-FFF2-40B4-BE49-F238E27FC236}">
                <a16:creationId xmlns:a16="http://schemas.microsoft.com/office/drawing/2014/main" id="{EE130BBD-62D5-47BC-9718-D8D93E9A7C29}"/>
              </a:ext>
            </a:extLst>
          </p:cNvPr>
          <p:cNvPicPr/>
          <p:nvPr/>
        </p:nvPicPr>
        <p:blipFill rotWithShape="1">
          <a:blip r:embed="rId4">
            <a:extLst>
              <a:ext uri="{28A0092B-C50C-407E-A947-70E740481C1C}">
                <a14:useLocalDpi xmlns:a14="http://schemas.microsoft.com/office/drawing/2010/main" val="0"/>
              </a:ext>
            </a:extLst>
          </a:blip>
          <a:srcRect l="71232"/>
          <a:stretch/>
        </p:blipFill>
        <p:spPr bwMode="auto">
          <a:xfrm>
            <a:off x="5218109" y="215321"/>
            <a:ext cx="1471791" cy="807792"/>
          </a:xfrm>
          <a:prstGeom prst="rect">
            <a:avLst/>
          </a:prstGeom>
          <a:noFill/>
          <a:ln>
            <a:noFill/>
          </a:ln>
        </p:spPr>
      </p:pic>
    </p:spTree>
    <p:extLst>
      <p:ext uri="{BB962C8B-B14F-4D97-AF65-F5344CB8AC3E}">
        <p14:creationId xmlns:p14="http://schemas.microsoft.com/office/powerpoint/2010/main" val="1858356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2">
            <a:extLst>
              <a:ext uri="{FF2B5EF4-FFF2-40B4-BE49-F238E27FC236}">
                <a16:creationId xmlns:a16="http://schemas.microsoft.com/office/drawing/2014/main" id="{43582D72-2D93-47CB-ACC1-0E04E7DC07E6}"/>
              </a:ext>
            </a:extLst>
          </p:cNvPr>
          <p:cNvPicPr>
            <a:picLocks noChangeArrowheads="1"/>
          </p:cNvPicPr>
          <p:nvPr/>
        </p:nvPicPr>
        <p:blipFill rotWithShape="1">
          <a:blip r:embed="rId2">
            <a:extLst>
              <a:ext uri="{28A0092B-C50C-407E-A947-70E740481C1C}">
                <a14:useLocalDpi xmlns:a14="http://schemas.microsoft.com/office/drawing/2010/main" val="0"/>
              </a:ext>
            </a:extLst>
          </a:blip>
          <a:srcRect r="54657"/>
          <a:stretch/>
        </p:blipFill>
        <p:spPr bwMode="auto">
          <a:xfrm>
            <a:off x="139149" y="258417"/>
            <a:ext cx="2385647" cy="9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3"/>
          <a:srcRect l="39216" t="85865" r="41812" b="12280"/>
          <a:stretch/>
        </p:blipFill>
        <p:spPr>
          <a:xfrm flipV="1">
            <a:off x="12185" y="10676121"/>
            <a:ext cx="6858000" cy="1515878"/>
          </a:xfrm>
          <a:prstGeom prst="rect">
            <a:avLst/>
          </a:prstGeom>
        </p:spPr>
      </p:pic>
      <p:sp>
        <p:nvSpPr>
          <p:cNvPr id="5" name="CuadroTexto 4">
            <a:extLst>
              <a:ext uri="{FF2B5EF4-FFF2-40B4-BE49-F238E27FC236}">
                <a16:creationId xmlns:a16="http://schemas.microsoft.com/office/drawing/2014/main" id="{89651658-268D-4EE8-8594-1CC2B44FA036}"/>
              </a:ext>
            </a:extLst>
          </p:cNvPr>
          <p:cNvSpPr txBox="1"/>
          <p:nvPr/>
        </p:nvSpPr>
        <p:spPr>
          <a:xfrm>
            <a:off x="1395260" y="1646177"/>
            <a:ext cx="4397583" cy="923330"/>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Dr. Gustavo Adolfo Contreras Martínez</a:t>
            </a:r>
          </a:p>
          <a:p>
            <a:pPr algn="ctr"/>
            <a:r>
              <a:rPr lang="es-MX" dirty="0">
                <a:latin typeface="Arial" panose="020B0604020202020204" pitchFamily="34" charset="0"/>
                <a:cs typeface="Arial" panose="020B0604020202020204" pitchFamily="34" charset="0"/>
              </a:rPr>
              <a:t>Titular de la Unidad de Planeación</a:t>
            </a:r>
          </a:p>
          <a:p>
            <a:pPr algn="ctr"/>
            <a:endParaRPr lang="es-MX"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B5CEBB07-9BD2-4DD8-899C-C175C84EC3C6}"/>
              </a:ext>
            </a:extLst>
          </p:cNvPr>
          <p:cNvSpPr txBox="1"/>
          <p:nvPr/>
        </p:nvSpPr>
        <p:spPr>
          <a:xfrm>
            <a:off x="12185" y="2825767"/>
            <a:ext cx="6833630" cy="7425623"/>
          </a:xfrm>
          <a:prstGeom prst="rect">
            <a:avLst/>
          </a:prstGeom>
          <a:noFill/>
        </p:spPr>
        <p:txBody>
          <a:bodyPr wrap="square" rtlCol="0">
            <a:spAutoFit/>
          </a:bodyPr>
          <a:lstStyle/>
          <a:p>
            <a:pPr lvl="0" algn="just">
              <a:lnSpc>
                <a:spcPct val="115000"/>
              </a:lnSpc>
            </a:pPr>
            <a:r>
              <a:rPr lang="es-MX" sz="1200" b="1" dirty="0">
                <a:effectLst/>
                <a:latin typeface="Arial" panose="020B0604020202020204" pitchFamily="34" charset="0"/>
                <a:ea typeface="Calibri" panose="020F0502020204030204" pitchFamily="34" charset="0"/>
                <a:cs typeface="Arial" panose="020B0604020202020204" pitchFamily="34" charset="0"/>
              </a:rPr>
              <a:t>Fecha y Lugar de Nacimiento</a:t>
            </a:r>
            <a:r>
              <a:rPr lang="es-MX" sz="1200" dirty="0">
                <a:effectLst/>
                <a:latin typeface="Arial" panose="020B0604020202020204" pitchFamily="34" charset="0"/>
                <a:ea typeface="Calibri" panose="020F0502020204030204" pitchFamily="34" charset="0"/>
                <a:cs typeface="Arial" panose="020B0604020202020204" pitchFamily="34" charset="0"/>
              </a:rPr>
              <a:t>: </a:t>
            </a:r>
          </a:p>
          <a:p>
            <a:pPr lvl="0" algn="just">
              <a:lnSpc>
                <a:spcPct val="115000"/>
              </a:lnSpc>
            </a:pPr>
            <a:endParaRPr lang="es-MX" sz="1200" b="1" dirty="0">
              <a:latin typeface="Arial" panose="020B0604020202020204" pitchFamily="34" charset="0"/>
              <a:ea typeface="Calibri" panose="020F0502020204030204" pitchFamily="34" charset="0"/>
              <a:cs typeface="Arial" panose="020B0604020202020204" pitchFamily="34" charset="0"/>
            </a:endParaRPr>
          </a:p>
          <a:p>
            <a:pPr lvl="0" algn="just">
              <a:lnSpc>
                <a:spcPct val="115000"/>
              </a:lnSpc>
            </a:pPr>
            <a:r>
              <a:rPr lang="es-ES" sz="1200" dirty="0">
                <a:latin typeface="Arial" panose="020B0604020202020204" pitchFamily="34" charset="0"/>
                <a:cs typeface="Arial" panose="020B0604020202020204" pitchFamily="34" charset="0"/>
              </a:rPr>
              <a:t>México, D.F., 21 de julio de 1957.</a:t>
            </a:r>
          </a:p>
          <a:p>
            <a:pPr lvl="0" algn="just">
              <a:lnSpc>
                <a:spcPct val="115000"/>
              </a:lnSpc>
            </a:pPr>
            <a:endParaRPr lang="es-ES" sz="1200" dirty="0">
              <a:latin typeface="Arial" panose="020B0604020202020204" pitchFamily="34" charset="0"/>
              <a:cs typeface="Arial" panose="020B0604020202020204" pitchFamily="34" charset="0"/>
            </a:endParaRPr>
          </a:p>
          <a:p>
            <a:pPr algn="just">
              <a:lnSpc>
                <a:spcPct val="115000"/>
              </a:lnSpc>
            </a:pPr>
            <a:r>
              <a:rPr lang="es-ES" sz="1200" b="1" dirty="0">
                <a:latin typeface="Arial" panose="020B0604020202020204" pitchFamily="34" charset="0"/>
                <a:cs typeface="Arial" panose="020B0604020202020204" pitchFamily="34" charset="0"/>
              </a:rPr>
              <a:t>Formación Académica:  </a:t>
            </a:r>
          </a:p>
          <a:p>
            <a:pPr algn="just">
              <a:lnSpc>
                <a:spcPct val="115000"/>
              </a:lnSpc>
            </a:pPr>
            <a:endParaRPr lang="es-ES" sz="1200" b="1" dirty="0">
              <a:latin typeface="Arial" panose="020B0604020202020204" pitchFamily="34" charset="0"/>
              <a:cs typeface="Arial" panose="020B0604020202020204" pitchFamily="34" charset="0"/>
            </a:endParaRPr>
          </a:p>
          <a:p>
            <a:pPr algn="just">
              <a:lnSpc>
                <a:spcPct val="115000"/>
              </a:lnSpc>
            </a:pPr>
            <a:r>
              <a:rPr lang="es-ES" sz="1200" dirty="0">
                <a:latin typeface="Arial" panose="020B0604020202020204" pitchFamily="34" charset="0"/>
                <a:cs typeface="Arial" panose="020B0604020202020204" pitchFamily="34" charset="0"/>
              </a:rPr>
              <a:t>1976 / 1981 Licenciatura en Medicina: Universidad Nacional Autónoma de México.</a:t>
            </a:r>
          </a:p>
          <a:p>
            <a:pPr algn="just">
              <a:lnSpc>
                <a:spcPct val="115000"/>
              </a:lnSpc>
            </a:pPr>
            <a:r>
              <a:rPr lang="es-ES" sz="1200" dirty="0">
                <a:latin typeface="Arial" panose="020B0604020202020204" pitchFamily="34" charset="0"/>
                <a:cs typeface="Arial" panose="020B0604020202020204" pitchFamily="34" charset="0"/>
              </a:rPr>
              <a:t>1989 / 1990 Especialidad en Salud Pública, ISSSTE, Subdirección General Médica, Sede: Hospital  20 de Noviembre.</a:t>
            </a:r>
          </a:p>
          <a:p>
            <a:pPr algn="just">
              <a:lnSpc>
                <a:spcPct val="115000"/>
              </a:lnSpc>
            </a:pPr>
            <a:r>
              <a:rPr lang="es-ES" sz="1200" dirty="0">
                <a:latin typeface="Arial" panose="020B0604020202020204" pitchFamily="34" charset="0"/>
                <a:cs typeface="Arial" panose="020B0604020202020204" pitchFamily="34" charset="0"/>
              </a:rPr>
              <a:t>2003 2003	Diplomado "Administración de Hospitales”, Instituto Tecnológico y de Estudios Superiores  de Monterrey, Campus Saltillo, Saltillo, </a:t>
            </a:r>
            <a:r>
              <a:rPr lang="es-ES" sz="1200" dirty="0" err="1">
                <a:latin typeface="Arial" panose="020B0604020202020204" pitchFamily="34" charset="0"/>
                <a:cs typeface="Arial" panose="020B0604020202020204" pitchFamily="34" charset="0"/>
              </a:rPr>
              <a:t>Coah</a:t>
            </a:r>
            <a:r>
              <a:rPr lang="es-ES" sz="1200" dirty="0">
                <a:latin typeface="Arial" panose="020B0604020202020204" pitchFamily="34" charset="0"/>
                <a:cs typeface="Arial" panose="020B0604020202020204" pitchFamily="34" charset="0"/>
              </a:rPr>
              <a:t>.</a:t>
            </a:r>
          </a:p>
          <a:p>
            <a:pPr algn="just">
              <a:lnSpc>
                <a:spcPct val="115000"/>
              </a:lnSpc>
            </a:pPr>
            <a:r>
              <a:rPr lang="es-ES" sz="1200" dirty="0">
                <a:latin typeface="Arial" panose="020B0604020202020204" pitchFamily="34" charset="0"/>
                <a:cs typeface="Arial" panose="020B0604020202020204" pitchFamily="34" charset="0"/>
              </a:rPr>
              <a:t>2007 / 2008 Diplomado en “Prevención Clínica I para Enfermedades Crónicas No Transmisibles”, modalidad virtual, Instituto Nacional de Salud Pública, de la Secretaría de Salud.</a:t>
            </a:r>
          </a:p>
          <a:p>
            <a:pPr marL="457200" algn="just">
              <a:lnSpc>
                <a:spcPct val="115000"/>
              </a:lnSpc>
            </a:pPr>
            <a:r>
              <a:rPr lang="es-MX" sz="1200" dirty="0">
                <a:effectLst/>
                <a:latin typeface="Arial" panose="020B0604020202020204" pitchFamily="34" charset="0"/>
                <a:ea typeface="Calibri" panose="020F0502020204030204" pitchFamily="34" charset="0"/>
                <a:cs typeface="Arial" panose="020B0604020202020204" pitchFamily="34" charset="0"/>
              </a:rPr>
              <a:t> </a:t>
            </a:r>
          </a:p>
          <a:p>
            <a:pPr lvl="0" algn="just">
              <a:lnSpc>
                <a:spcPct val="115000"/>
              </a:lnSpc>
              <a:spcAft>
                <a:spcPts val="1000"/>
              </a:spcAft>
            </a:pPr>
            <a:r>
              <a:rPr lang="es-MX" sz="1200" b="1" dirty="0">
                <a:effectLst/>
                <a:latin typeface="Arial" panose="020B0604020202020204" pitchFamily="34" charset="0"/>
                <a:ea typeface="Calibri" panose="020F0502020204030204" pitchFamily="34" charset="0"/>
                <a:cs typeface="Arial" panose="020B0604020202020204" pitchFamily="34" charset="0"/>
              </a:rPr>
              <a:t>Experiencia Laboral: </a:t>
            </a:r>
            <a:r>
              <a:rPr lang="es-ES_tradnl" sz="1200" dirty="0">
                <a:effectLst/>
                <a:latin typeface="Arial" panose="020B0604020202020204" pitchFamily="34" charset="0"/>
                <a:ea typeface="Calibri" panose="020F0502020204030204" pitchFamily="34" charset="0"/>
                <a:cs typeface="Arial" panose="020B0604020202020204" pitchFamily="34" charset="0"/>
              </a:rPr>
              <a:t> </a:t>
            </a:r>
          </a:p>
          <a:p>
            <a:pPr lvl="0" algn="just">
              <a:lnSpc>
                <a:spcPct val="115000"/>
              </a:lnSpc>
              <a:spcAft>
                <a:spcPts val="1000"/>
              </a:spcAft>
            </a:pPr>
            <a:r>
              <a:rPr lang="es-ES" sz="1200" dirty="0">
                <a:latin typeface="Arial" panose="020B0604020202020204" pitchFamily="34" charset="0"/>
                <a:cs typeface="Arial" panose="020B0604020202020204" pitchFamily="34" charset="0"/>
              </a:rPr>
              <a:t>2010 / 2013</a:t>
            </a:r>
            <a:r>
              <a:rPr lang="es-ES_tradnl" sz="1200" dirty="0">
                <a:latin typeface="Arial" panose="020B0604020202020204" pitchFamily="34" charset="0"/>
                <a:cs typeface="Arial" panose="020B0604020202020204" pitchFamily="34" charset="0"/>
              </a:rPr>
              <a:t> </a:t>
            </a:r>
            <a:r>
              <a:rPr lang="es-ES" sz="1200" dirty="0">
                <a:latin typeface="Arial" panose="020B0604020202020204" pitchFamily="34" charset="0"/>
                <a:cs typeface="Arial" panose="020B0604020202020204" pitchFamily="34" charset="0"/>
              </a:rPr>
              <a:t>Subdelegado Médico, Delegación Estatal del I.S.S.S.T.E. en Tamaulipas.</a:t>
            </a:r>
            <a:endParaRPr lang="es-ES_tradnl" sz="1200" dirty="0">
              <a:latin typeface="Arial" panose="020B0604020202020204" pitchFamily="34" charset="0"/>
              <a:cs typeface="Arial" panose="020B0604020202020204" pitchFamily="34" charset="0"/>
            </a:endParaRPr>
          </a:p>
          <a:p>
            <a:pPr lvl="0" algn="just">
              <a:lnSpc>
                <a:spcPct val="115000"/>
              </a:lnSpc>
              <a:spcAft>
                <a:spcPts val="1000"/>
              </a:spcAft>
            </a:pPr>
            <a:r>
              <a:rPr lang="es-ES" sz="1200" dirty="0">
                <a:latin typeface="Arial" panose="020B0604020202020204" pitchFamily="34" charset="0"/>
                <a:cs typeface="Arial" panose="020B0604020202020204" pitchFamily="34" charset="0"/>
              </a:rPr>
              <a:t>2006 / 2010</a:t>
            </a:r>
            <a:r>
              <a:rPr lang="es-ES_tradnl" sz="1200" dirty="0">
                <a:latin typeface="Arial" panose="020B0604020202020204" pitchFamily="34" charset="0"/>
                <a:cs typeface="Arial" panose="020B0604020202020204" pitchFamily="34" charset="0"/>
              </a:rPr>
              <a:t> </a:t>
            </a:r>
            <a:r>
              <a:rPr lang="es-ES" sz="1200" dirty="0">
                <a:latin typeface="Arial" panose="020B0604020202020204" pitchFamily="34" charset="0"/>
                <a:cs typeface="Arial" panose="020B0604020202020204" pitchFamily="34" charset="0"/>
              </a:rPr>
              <a:t>Asistente de la Dirección: Clínica Hospital, Matamoros, Tamaulipas, I.S.S.S.T.E., turno de fin de semana y festivos, Médico Adscrito en el Centro de Salud Satélite de la Secretaría de Salud en Coahuila</a:t>
            </a:r>
            <a:endParaRPr lang="es-ES_tradnl" sz="1200" dirty="0">
              <a:latin typeface="Arial" panose="020B0604020202020204" pitchFamily="34" charset="0"/>
              <a:cs typeface="Arial" panose="020B0604020202020204" pitchFamily="34" charset="0"/>
            </a:endParaRPr>
          </a:p>
          <a:p>
            <a:pPr lvl="0" algn="just">
              <a:lnSpc>
                <a:spcPct val="115000"/>
              </a:lnSpc>
              <a:spcAft>
                <a:spcPts val="1000"/>
              </a:spcAft>
            </a:pPr>
            <a:r>
              <a:rPr lang="es-ES" sz="1200" dirty="0">
                <a:latin typeface="Arial" panose="020B0604020202020204" pitchFamily="34" charset="0"/>
                <a:cs typeface="Arial" panose="020B0604020202020204" pitchFamily="34" charset="0"/>
              </a:rPr>
              <a:t>1997 / 2005</a:t>
            </a:r>
            <a:r>
              <a:rPr lang="es-ES_tradnl" sz="1200" dirty="0">
                <a:latin typeface="Arial" panose="020B0604020202020204" pitchFamily="34" charset="0"/>
                <a:cs typeface="Arial" panose="020B0604020202020204" pitchFamily="34" charset="0"/>
              </a:rPr>
              <a:t> </a:t>
            </a:r>
            <a:r>
              <a:rPr lang="es-ES" sz="1200" dirty="0">
                <a:latin typeface="Arial" panose="020B0604020202020204" pitchFamily="34" charset="0"/>
                <a:cs typeface="Arial" panose="020B0604020202020204" pitchFamily="34" charset="0"/>
              </a:rPr>
              <a:t>Director de Planeación y Evaluación del Desempeño,  Secretaría de Salud en Coahuila. Participando como miembro en la Comisión de Salud Fronteriza México-Estados Unidos: en la Mesa de Salud de Gobernadores Fronterizos, México- Estados Unidos y como evaluador por la O.P.S. del Programa de Cobertura de Salud con un Paquete Básico de Servicios en los estados de Morelos, Tabasco, Chihuahua, Tamaulipas y Guerrero.</a:t>
            </a:r>
          </a:p>
          <a:p>
            <a:pPr lvl="0" algn="just">
              <a:lnSpc>
                <a:spcPct val="115000"/>
              </a:lnSpc>
              <a:spcAft>
                <a:spcPts val="1000"/>
              </a:spcAft>
            </a:pPr>
            <a:r>
              <a:rPr lang="es-ES" sz="1200" dirty="0">
                <a:latin typeface="Arial" panose="020B0604020202020204" pitchFamily="34" charset="0"/>
                <a:cs typeface="Arial" panose="020B0604020202020204" pitchFamily="34" charset="0"/>
              </a:rPr>
              <a:t>1996 / 1997 Subdelegado Médico, Delegación Estatal del I.S.S.S.T.E. en Tamaulipas.</a:t>
            </a:r>
          </a:p>
          <a:p>
            <a:pPr lvl="0" algn="just">
              <a:lnSpc>
                <a:spcPct val="115000"/>
              </a:lnSpc>
              <a:spcAft>
                <a:spcPts val="1000"/>
              </a:spcAft>
            </a:pPr>
            <a:r>
              <a:rPr lang="es-ES" sz="1200" dirty="0">
                <a:latin typeface="Arial" panose="020B0604020202020204" pitchFamily="34" charset="0"/>
                <a:cs typeface="Arial" panose="020B0604020202020204" pitchFamily="34" charset="0"/>
              </a:rPr>
              <a:t>1993 / 1996Jefe de Departamento de Supervisión Médica, Delegación Estatal del I.S.S.S.T.E. en Tamaulipas. </a:t>
            </a:r>
          </a:p>
          <a:p>
            <a:pPr lvl="0" algn="just">
              <a:lnSpc>
                <a:spcPct val="115000"/>
              </a:lnSpc>
              <a:spcAft>
                <a:spcPts val="1000"/>
              </a:spcAft>
            </a:pPr>
            <a:r>
              <a:rPr lang="es-ES" sz="1200" dirty="0">
                <a:latin typeface="Arial" panose="020B0604020202020204" pitchFamily="34" charset="0"/>
                <a:cs typeface="Arial" panose="020B0604020202020204" pitchFamily="34" charset="0"/>
              </a:rPr>
              <a:t>1990 / 1993 Jefe de Departamento de Atención Integral, Delegación Estatal del I.S.S.S.T.E. en Tamaulipas. </a:t>
            </a:r>
            <a:endParaRPr lang="es-MX" sz="1200" dirty="0">
              <a:latin typeface="Arial" panose="020B0604020202020204" pitchFamily="34" charset="0"/>
              <a:cs typeface="Arial" panose="020B0604020202020204" pitchFamily="34" charset="0"/>
            </a:endParaRPr>
          </a:p>
          <a:p>
            <a:endParaRPr lang="es-MX" dirty="0"/>
          </a:p>
        </p:txBody>
      </p:sp>
      <p:pic>
        <p:nvPicPr>
          <p:cNvPr id="9" name="Imagen 8">
            <a:extLst>
              <a:ext uri="{FF2B5EF4-FFF2-40B4-BE49-F238E27FC236}">
                <a16:creationId xmlns:a16="http://schemas.microsoft.com/office/drawing/2014/main" id="{97DCC083-88F3-4745-95FB-DD043A046B45}"/>
              </a:ext>
            </a:extLst>
          </p:cNvPr>
          <p:cNvPicPr/>
          <p:nvPr/>
        </p:nvPicPr>
        <p:blipFill rotWithShape="1">
          <a:blip r:embed="rId4">
            <a:extLst>
              <a:ext uri="{28A0092B-C50C-407E-A947-70E740481C1C}">
                <a14:useLocalDpi xmlns:a14="http://schemas.microsoft.com/office/drawing/2010/main" val="0"/>
              </a:ext>
            </a:extLst>
          </a:blip>
          <a:srcRect l="71232"/>
          <a:stretch/>
        </p:blipFill>
        <p:spPr bwMode="auto">
          <a:xfrm>
            <a:off x="5218109" y="215321"/>
            <a:ext cx="1471791" cy="807792"/>
          </a:xfrm>
          <a:prstGeom prst="rect">
            <a:avLst/>
          </a:prstGeom>
          <a:noFill/>
          <a:ln>
            <a:noFill/>
          </a:ln>
        </p:spPr>
      </p:pic>
    </p:spTree>
    <p:extLst>
      <p:ext uri="{BB962C8B-B14F-4D97-AF65-F5344CB8AC3E}">
        <p14:creationId xmlns:p14="http://schemas.microsoft.com/office/powerpoint/2010/main" val="1030035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2">
            <a:extLst>
              <a:ext uri="{FF2B5EF4-FFF2-40B4-BE49-F238E27FC236}">
                <a16:creationId xmlns:a16="http://schemas.microsoft.com/office/drawing/2014/main" id="{43582D72-2D93-47CB-ACC1-0E04E7DC07E6}"/>
              </a:ext>
            </a:extLst>
          </p:cNvPr>
          <p:cNvPicPr>
            <a:picLocks noChangeArrowheads="1"/>
          </p:cNvPicPr>
          <p:nvPr/>
        </p:nvPicPr>
        <p:blipFill rotWithShape="1">
          <a:blip r:embed="rId2">
            <a:extLst>
              <a:ext uri="{28A0092B-C50C-407E-A947-70E740481C1C}">
                <a14:useLocalDpi xmlns:a14="http://schemas.microsoft.com/office/drawing/2010/main" val="0"/>
              </a:ext>
            </a:extLst>
          </a:blip>
          <a:srcRect r="54657"/>
          <a:stretch/>
        </p:blipFill>
        <p:spPr bwMode="auto">
          <a:xfrm>
            <a:off x="139149" y="258417"/>
            <a:ext cx="2385647" cy="9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3"/>
          <a:srcRect l="39216" t="85865" r="41812" b="12280"/>
          <a:stretch/>
        </p:blipFill>
        <p:spPr>
          <a:xfrm flipV="1">
            <a:off x="12185" y="10676121"/>
            <a:ext cx="6858000" cy="1515878"/>
          </a:xfrm>
          <a:prstGeom prst="rect">
            <a:avLst/>
          </a:prstGeom>
        </p:spPr>
      </p:pic>
      <p:sp>
        <p:nvSpPr>
          <p:cNvPr id="5" name="CuadroTexto 4">
            <a:extLst>
              <a:ext uri="{FF2B5EF4-FFF2-40B4-BE49-F238E27FC236}">
                <a16:creationId xmlns:a16="http://schemas.microsoft.com/office/drawing/2014/main" id="{48A24412-1853-42F3-A03D-88F163AE4B2C}"/>
              </a:ext>
            </a:extLst>
          </p:cNvPr>
          <p:cNvSpPr txBox="1"/>
          <p:nvPr/>
        </p:nvSpPr>
        <p:spPr>
          <a:xfrm>
            <a:off x="1395260" y="1646177"/>
            <a:ext cx="4397583" cy="923330"/>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Lic. </a:t>
            </a:r>
            <a:r>
              <a:rPr lang="es-ES_tradnl" b="1" dirty="0" err="1">
                <a:latin typeface="Arial" panose="020B0604020202020204" pitchFamily="34" charset="0"/>
                <a:cs typeface="Arial" panose="020B0604020202020204" pitchFamily="34" charset="0"/>
              </a:rPr>
              <a:t>Danyela</a:t>
            </a:r>
            <a:r>
              <a:rPr lang="es-ES_tradnl" b="1" dirty="0">
                <a:latin typeface="Arial" panose="020B0604020202020204" pitchFamily="34" charset="0"/>
                <a:cs typeface="Arial" panose="020B0604020202020204" pitchFamily="34" charset="0"/>
              </a:rPr>
              <a:t> Sánchez Molina</a:t>
            </a:r>
          </a:p>
          <a:p>
            <a:pPr algn="ctr"/>
            <a:r>
              <a:rPr lang="es-MX" dirty="0">
                <a:latin typeface="Arial" panose="020B0604020202020204" pitchFamily="34" charset="0"/>
                <a:cs typeface="Arial" panose="020B0604020202020204" pitchFamily="34" charset="0"/>
              </a:rPr>
              <a:t>Titular de la Unidad de Transparencia</a:t>
            </a:r>
          </a:p>
          <a:p>
            <a:pPr algn="ctr"/>
            <a:endParaRPr lang="es-MX"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97772240-0ADA-4A4B-BFCE-750DA078F470}"/>
              </a:ext>
            </a:extLst>
          </p:cNvPr>
          <p:cNvSpPr txBox="1"/>
          <p:nvPr/>
        </p:nvSpPr>
        <p:spPr>
          <a:xfrm>
            <a:off x="0" y="3007842"/>
            <a:ext cx="6689899" cy="6656759"/>
          </a:xfrm>
          <a:prstGeom prst="rect">
            <a:avLst/>
          </a:prstGeom>
          <a:noFill/>
        </p:spPr>
        <p:txBody>
          <a:bodyPr wrap="square">
            <a:spAutoFit/>
          </a:bodyPr>
          <a:lstStyle/>
          <a:p>
            <a:pPr algn="just">
              <a:lnSpc>
                <a:spcPct val="107000"/>
              </a:lnSpc>
              <a:spcAft>
                <a:spcPts val="800"/>
              </a:spcAft>
            </a:pPr>
            <a:r>
              <a:rPr lang="es-MX" sz="1200" dirty="0">
                <a:effectLst/>
                <a:latin typeface="Arial" panose="020B0604020202020204" pitchFamily="34" charset="0"/>
                <a:ea typeface="ArialMT"/>
                <a:cs typeface="Times New Roman" panose="02020603050405020304" pitchFamily="18" charset="0"/>
              </a:rPr>
              <a:t>Nació el 25 de agosto en Monclova, Coahuila de Zaragoza.</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200" dirty="0">
                <a:effectLst/>
                <a:latin typeface="Arial" panose="020B0604020202020204" pitchFamily="34" charset="0"/>
                <a:ea typeface="ArialMT"/>
                <a:cs typeface="Times New Roman" panose="02020603050405020304" pitchFamily="18" charset="0"/>
              </a:rPr>
              <a:t>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200" dirty="0">
                <a:effectLst/>
                <a:latin typeface="Arial" panose="020B0604020202020204" pitchFamily="34" charset="0"/>
                <a:ea typeface="Calibri" panose="020F0502020204030204" pitchFamily="34" charset="0"/>
                <a:cs typeface="Times New Roman" panose="02020603050405020304" pitchFamily="18" charset="0"/>
              </a:rPr>
              <a:t>Licenciada en Derecho por la Universidad de Autónoma del Noreste en la ciudad de Saltillo, Coahuila.</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200" dirty="0">
                <a:effectLst/>
                <a:latin typeface="Arial" panose="020B0604020202020204" pitchFamily="34" charset="0"/>
                <a:ea typeface="Calibri" panose="020F0502020204030204" pitchFamily="34" charset="0"/>
                <a:cs typeface="Times New Roman" panose="02020603050405020304" pitchFamily="18" charset="0"/>
              </a:rPr>
              <a:t>Ha realizado Diplomado en Justicia Restaurativa y Diplomado Virtual de la Ley de Responsabilidades Administrativas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200" dirty="0">
                <a:effectLst/>
                <a:latin typeface="Arial" panose="020B0604020202020204" pitchFamily="34" charset="0"/>
                <a:ea typeface="Calibri" panose="020F0502020204030204" pitchFamily="34" charset="0"/>
                <a:cs typeface="Times New Roman" panose="02020603050405020304" pitchFamily="18" charset="0"/>
              </a:rPr>
              <a:t>Impartidas por la Universidad Autónoma del Noreste y la Auditoria Superior del Estado de Coahuila respectivamente. Asimismo, participó en el Seminario en Argumentación Jurídica de la Casa de la Cultura Jurídica de la Suprema Corte de Justicia de la Nación.</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200" dirty="0">
                <a:effectLst/>
                <a:latin typeface="Arial" panose="020B0604020202020204" pitchFamily="34" charset="0"/>
                <a:ea typeface="Calibri" panose="020F0502020204030204" pitchFamily="34" charset="0"/>
                <a:cs typeface="Times New Roman" panose="02020603050405020304" pitchFamily="18" charset="0"/>
              </a:rPr>
              <a:t>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200" dirty="0">
                <a:effectLst/>
                <a:latin typeface="Arial" panose="020B0604020202020204" pitchFamily="34" charset="0"/>
                <a:ea typeface="Calibri" panose="020F0502020204030204" pitchFamily="34" charset="0"/>
                <a:cs typeface="Times New Roman" panose="02020603050405020304" pitchFamily="18" charset="0"/>
              </a:rPr>
              <a:t>Cuenta con una especialidad en Derecho a la Información, Fiscalización y Combate a la Corrupción por la Academia Interamericana de Derechos Humanos.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200" dirty="0">
                <a:effectLst/>
                <a:latin typeface="Arial" panose="020B0604020202020204" pitchFamily="34" charset="0"/>
                <a:ea typeface="ArialMT"/>
                <a:cs typeface="Times New Roman" panose="02020603050405020304" pitchFamily="18" charset="0"/>
              </a:rPr>
              <a:t>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200" dirty="0">
                <a:effectLst/>
                <a:latin typeface="Arial" panose="020B0604020202020204" pitchFamily="34" charset="0"/>
                <a:ea typeface="Calibri" panose="020F0502020204030204" pitchFamily="34" charset="0"/>
                <a:cs typeface="Times New Roman" panose="02020603050405020304" pitchFamily="18" charset="0"/>
              </a:rPr>
              <a:t>Se ha desempeño como Asesor Jurídico dentro de la Coordinación General de Asuntos Jurídicos de la Secretaría de</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200" dirty="0">
                <a:effectLst/>
                <a:latin typeface="Arial" panose="020B0604020202020204" pitchFamily="34" charset="0"/>
                <a:ea typeface="Calibri" panose="020F0502020204030204" pitchFamily="34" charset="0"/>
                <a:cs typeface="Times New Roman" panose="02020603050405020304" pitchFamily="18" charset="0"/>
              </a:rPr>
              <a:t>Educación, así como en la Dirección General de Asuntos Jurídicos de Secretaria de Salud.</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200" dirty="0">
                <a:effectLst/>
                <a:latin typeface="Arial" panose="020B0604020202020204" pitchFamily="34" charset="0"/>
                <a:ea typeface="Calibri" panose="020F0502020204030204" pitchFamily="34" charset="0"/>
                <a:cs typeface="Times New Roman" panose="02020603050405020304" pitchFamily="18" charset="0"/>
              </a:rPr>
              <a:t>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200" dirty="0">
                <a:effectLst/>
                <a:latin typeface="Arial" panose="020B0604020202020204" pitchFamily="34" charset="0"/>
                <a:ea typeface="Calibri" panose="020F0502020204030204" pitchFamily="34" charset="0"/>
                <a:cs typeface="Times New Roman" panose="02020603050405020304" pitchFamily="18" charset="0"/>
              </a:rPr>
              <a:t>Su último cargo fue Asesor Jurídico en el área de Responsabilidades Administrativas dentro del órgano Interno de control de la Secretaria de Salud.</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200" dirty="0">
                <a:effectLst/>
                <a:latin typeface="Arial" panose="020B0604020202020204" pitchFamily="34" charset="0"/>
                <a:ea typeface="Calibri" panose="020F0502020204030204" pitchFamily="34" charset="0"/>
                <a:cs typeface="Times New Roman" panose="02020603050405020304" pitchFamily="18" charset="0"/>
              </a:rPr>
              <a:t>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200" dirty="0">
                <a:effectLst/>
                <a:latin typeface="Arial" panose="020B0604020202020204" pitchFamily="34" charset="0"/>
                <a:ea typeface="ArialMT"/>
                <a:cs typeface="Times New Roman" panose="02020603050405020304" pitchFamily="18" charset="0"/>
              </a:rPr>
              <a:t>Actualmente se encuentra cursando la Maestría en Derecho con acentuación en Gobierno y Políticas Públicas en la Facultad de Jurisprudencia de la UAdeC. Y se desempeña como Titular de la Unidad de Transparencia y Acceso a la Información de la Secretaría de Salud y los Servicios de Salud de Coahuila de Zaragoza.</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200" b="1" dirty="0">
                <a:effectLst/>
                <a:latin typeface="Arial" panose="020B0604020202020204" pitchFamily="34" charset="0"/>
                <a:ea typeface="Calibri" panose="020F0502020204030204" pitchFamily="34" charset="0"/>
                <a:cs typeface="Times New Roman" panose="02020603050405020304" pitchFamily="18" charset="0"/>
              </a:rPr>
              <a:t>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id="{C2F98DBE-D16D-4AFE-92CC-1C429AF478DA}"/>
              </a:ext>
            </a:extLst>
          </p:cNvPr>
          <p:cNvPicPr/>
          <p:nvPr/>
        </p:nvPicPr>
        <p:blipFill rotWithShape="1">
          <a:blip r:embed="rId4">
            <a:extLst>
              <a:ext uri="{28A0092B-C50C-407E-A947-70E740481C1C}">
                <a14:useLocalDpi xmlns:a14="http://schemas.microsoft.com/office/drawing/2010/main" val="0"/>
              </a:ext>
            </a:extLst>
          </a:blip>
          <a:srcRect l="71232"/>
          <a:stretch/>
        </p:blipFill>
        <p:spPr bwMode="auto">
          <a:xfrm>
            <a:off x="5218109" y="215321"/>
            <a:ext cx="1471791" cy="807792"/>
          </a:xfrm>
          <a:prstGeom prst="rect">
            <a:avLst/>
          </a:prstGeom>
          <a:noFill/>
          <a:ln>
            <a:noFill/>
          </a:ln>
        </p:spPr>
      </p:pic>
    </p:spTree>
    <p:extLst>
      <p:ext uri="{BB962C8B-B14F-4D97-AF65-F5344CB8AC3E}">
        <p14:creationId xmlns:p14="http://schemas.microsoft.com/office/powerpoint/2010/main" val="2075613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2">
            <a:extLst>
              <a:ext uri="{FF2B5EF4-FFF2-40B4-BE49-F238E27FC236}">
                <a16:creationId xmlns:a16="http://schemas.microsoft.com/office/drawing/2014/main" id="{43582D72-2D93-47CB-ACC1-0E04E7DC07E6}"/>
              </a:ext>
            </a:extLst>
          </p:cNvPr>
          <p:cNvPicPr>
            <a:picLocks noChangeArrowheads="1"/>
          </p:cNvPicPr>
          <p:nvPr/>
        </p:nvPicPr>
        <p:blipFill rotWithShape="1">
          <a:blip r:embed="rId2">
            <a:extLst>
              <a:ext uri="{28A0092B-C50C-407E-A947-70E740481C1C}">
                <a14:useLocalDpi xmlns:a14="http://schemas.microsoft.com/office/drawing/2010/main" val="0"/>
              </a:ext>
            </a:extLst>
          </a:blip>
          <a:srcRect r="54657"/>
          <a:stretch/>
        </p:blipFill>
        <p:spPr bwMode="auto">
          <a:xfrm>
            <a:off x="139149" y="258417"/>
            <a:ext cx="2385647" cy="9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3"/>
          <a:srcRect l="39216" t="85865" r="41812" b="12280"/>
          <a:stretch/>
        </p:blipFill>
        <p:spPr>
          <a:xfrm flipV="1">
            <a:off x="12185" y="10676121"/>
            <a:ext cx="6858000" cy="1515878"/>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403364" y="1252583"/>
            <a:ext cx="4397583" cy="923330"/>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Dr. Raúl Rodríguez Sánchez</a:t>
            </a:r>
          </a:p>
          <a:p>
            <a:pPr algn="ctr"/>
            <a:r>
              <a:rPr lang="es-MX" dirty="0">
                <a:latin typeface="Arial" panose="020B0604020202020204" pitchFamily="34" charset="0"/>
                <a:cs typeface="Arial" panose="020B0604020202020204" pitchFamily="34" charset="0"/>
              </a:rPr>
              <a:t>Director de Atención de la Salud</a:t>
            </a:r>
          </a:p>
          <a:p>
            <a:pPr algn="ctr"/>
            <a:endParaRPr lang="es-MX"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A22CF4D2-55B3-4683-991C-100EB835F404}"/>
              </a:ext>
            </a:extLst>
          </p:cNvPr>
          <p:cNvPicPr/>
          <p:nvPr/>
        </p:nvPicPr>
        <p:blipFill rotWithShape="1">
          <a:blip r:embed="rId4">
            <a:extLst>
              <a:ext uri="{28A0092B-C50C-407E-A947-70E740481C1C}">
                <a14:useLocalDpi xmlns:a14="http://schemas.microsoft.com/office/drawing/2010/main" val="0"/>
              </a:ext>
            </a:extLst>
          </a:blip>
          <a:srcRect l="71232"/>
          <a:stretch/>
        </p:blipFill>
        <p:spPr bwMode="auto">
          <a:xfrm>
            <a:off x="5218109" y="215321"/>
            <a:ext cx="1471791" cy="807792"/>
          </a:xfrm>
          <a:prstGeom prst="rect">
            <a:avLst/>
          </a:prstGeom>
          <a:noFill/>
          <a:ln>
            <a:noFill/>
          </a:ln>
        </p:spPr>
      </p:pic>
      <p:sp>
        <p:nvSpPr>
          <p:cNvPr id="10" name="CuadroTexto 9">
            <a:extLst>
              <a:ext uri="{FF2B5EF4-FFF2-40B4-BE49-F238E27FC236}">
                <a16:creationId xmlns:a16="http://schemas.microsoft.com/office/drawing/2014/main" id="{9EDFEB09-482B-4289-BB96-8647795AA6BE}"/>
              </a:ext>
            </a:extLst>
          </p:cNvPr>
          <p:cNvSpPr txBox="1"/>
          <p:nvPr/>
        </p:nvSpPr>
        <p:spPr>
          <a:xfrm>
            <a:off x="113254" y="1997256"/>
            <a:ext cx="6547640" cy="9646936"/>
          </a:xfrm>
          <a:prstGeom prst="rect">
            <a:avLst/>
          </a:prstGeom>
          <a:noFill/>
        </p:spPr>
        <p:txBody>
          <a:bodyPr wrap="square">
            <a:spAutoFit/>
          </a:bodyPr>
          <a:lstStyle/>
          <a:p>
            <a:pPr algn="just">
              <a:lnSpc>
                <a:spcPct val="107000"/>
              </a:lnSpc>
              <a:spcAft>
                <a:spcPts val="800"/>
              </a:spcAft>
            </a:pPr>
            <a:r>
              <a:rPr lang="es-MX" sz="1200" b="1" dirty="0">
                <a:effectLst/>
                <a:latin typeface="Arial" panose="020B0604020202020204" pitchFamily="34" charset="0"/>
                <a:ea typeface="Calibri" panose="020F0502020204030204" pitchFamily="34" charset="0"/>
                <a:cs typeface="Arial" panose="020B0604020202020204" pitchFamily="34" charset="0"/>
              </a:rPr>
              <a:t>Formación Académica</a:t>
            </a:r>
            <a:endParaRPr lang="es-MX" sz="12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dirty="0">
                <a:effectLst/>
                <a:latin typeface="Arial" panose="020B0604020202020204" pitchFamily="34" charset="0"/>
                <a:ea typeface="Calibri" panose="020F0502020204030204" pitchFamily="34" charset="0"/>
                <a:cs typeface="Arial" panose="020B0604020202020204" pitchFamily="34" charset="0"/>
              </a:rPr>
              <a:t>En curso: Maestría en Investigación Multidisciplinaria en Salud de la Facultad de Medicina Unidad Saltillo de la Universidad Autónoma de Coahuila.</a:t>
            </a:r>
          </a:p>
          <a:p>
            <a:pPr algn="just">
              <a:lnSpc>
                <a:spcPct val="107000"/>
              </a:lnSpc>
              <a:spcAft>
                <a:spcPts val="800"/>
              </a:spcAft>
            </a:pPr>
            <a:r>
              <a:rPr lang="es-MX" sz="1200" dirty="0">
                <a:latin typeface="Arial" panose="020B0604020202020204" pitchFamily="34" charset="0"/>
                <a:ea typeface="Calibri" panose="020F0502020204030204" pitchFamily="34" charset="0"/>
                <a:cs typeface="Arial" panose="020B0604020202020204" pitchFamily="34" charset="0"/>
              </a:rPr>
              <a:t>Diplomado Internacional en </a:t>
            </a:r>
            <a:r>
              <a:rPr lang="es-MX" sz="1200" dirty="0" err="1">
                <a:latin typeface="Arial" panose="020B0604020202020204" pitchFamily="34" charset="0"/>
                <a:ea typeface="Calibri" panose="020F0502020204030204" pitchFamily="34" charset="0"/>
                <a:cs typeface="Arial" panose="020B0604020202020204" pitchFamily="34" charset="0"/>
              </a:rPr>
              <a:t>Market</a:t>
            </a:r>
            <a:r>
              <a:rPr lang="es-MX" sz="1200" dirty="0">
                <a:latin typeface="Arial" panose="020B0604020202020204" pitchFamily="34" charset="0"/>
                <a:ea typeface="Calibri" panose="020F0502020204030204" pitchFamily="34" charset="0"/>
                <a:cs typeface="Arial" panose="020B0604020202020204" pitchFamily="34" charset="0"/>
              </a:rPr>
              <a:t> Access, Relaciones Institucionales y Ventas a Gobierno.</a:t>
            </a:r>
          </a:p>
          <a:p>
            <a:pPr algn="just">
              <a:lnSpc>
                <a:spcPct val="107000"/>
              </a:lnSpc>
              <a:spcAft>
                <a:spcPts val="800"/>
              </a:spcAft>
            </a:pPr>
            <a:r>
              <a:rPr lang="es-MX" sz="1200" dirty="0">
                <a:effectLst/>
                <a:latin typeface="Arial" panose="020B0604020202020204" pitchFamily="34" charset="0"/>
                <a:ea typeface="Calibri" panose="020F0502020204030204" pitchFamily="34" charset="0"/>
                <a:cs typeface="Arial" panose="020B0604020202020204" pitchFamily="34" charset="0"/>
              </a:rPr>
              <a:t>Diplomado en Salud Pública por las Cámara </a:t>
            </a:r>
            <a:r>
              <a:rPr lang="es-MX" sz="1200" dirty="0">
                <a:latin typeface="Arial" panose="020B0604020202020204" pitchFamily="34" charset="0"/>
                <a:ea typeface="Calibri" panose="020F0502020204030204" pitchFamily="34" charset="0"/>
                <a:cs typeface="Arial" panose="020B0604020202020204" pitchFamily="34" charset="0"/>
              </a:rPr>
              <a:t>Suizo-Mexicana de Comercio e Industria y Roche México.</a:t>
            </a:r>
          </a:p>
          <a:p>
            <a:pPr algn="just">
              <a:lnSpc>
                <a:spcPct val="107000"/>
              </a:lnSpc>
              <a:spcAft>
                <a:spcPts val="800"/>
              </a:spcAft>
            </a:pPr>
            <a:r>
              <a:rPr lang="es-MX" sz="1200" dirty="0">
                <a:effectLst/>
                <a:latin typeface="Arial" panose="020B0604020202020204" pitchFamily="34" charset="0"/>
                <a:ea typeface="Calibri" panose="020F0502020204030204" pitchFamily="34" charset="0"/>
                <a:cs typeface="Arial" panose="020B0604020202020204" pitchFamily="34" charset="0"/>
              </a:rPr>
              <a:t>Licenciatura de Médico General de la Facultad de Medicina Unidad Saltillo de la Universidad Autónoma de Coahuila.</a:t>
            </a: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effectLst/>
                <a:latin typeface="Arial" panose="020B0604020202020204" pitchFamily="34" charset="0"/>
                <a:ea typeface="Calibri" panose="020F0502020204030204" pitchFamily="34" charset="0"/>
                <a:cs typeface="Arial" panose="020B0604020202020204" pitchFamily="34" charset="0"/>
              </a:rPr>
              <a:t>Experiencia Laboral</a:t>
            </a:r>
          </a:p>
          <a:p>
            <a:pPr marL="171450" indent="-171450"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Subsecretario de Atención de la Salud de Coahuila( Encargado de la Subsecretaría de Salud de Coahuila)</a:t>
            </a:r>
          </a:p>
          <a:p>
            <a:pPr marL="171450" indent="-171450" algn="just">
              <a:lnSpc>
                <a:spcPct val="107000"/>
              </a:lnSpc>
              <a:spcAft>
                <a:spcPts val="800"/>
              </a:spcAft>
              <a:buFont typeface="Arial" panose="020B0604020202020204" pitchFamily="34" charset="0"/>
              <a:buChar char="•"/>
            </a:pPr>
            <a:r>
              <a:rPr lang="es-MX" sz="1200" dirty="0">
                <a:effectLst/>
                <a:latin typeface="Arial" panose="020B0604020202020204" pitchFamily="34" charset="0"/>
                <a:ea typeface="Calibri" panose="020F0502020204030204" pitchFamily="34" charset="0"/>
                <a:cs typeface="Arial" panose="020B0604020202020204" pitchFamily="34" charset="0"/>
              </a:rPr>
              <a:t>Asesor Particular del Secretario de Salud </a:t>
            </a:r>
            <a:r>
              <a:rPr lang="es-MX" sz="1200" dirty="0">
                <a:latin typeface="Arial" panose="020B0604020202020204" pitchFamily="34" charset="0"/>
                <a:ea typeface="Calibri" panose="020F0502020204030204" pitchFamily="34" charset="0"/>
                <a:cs typeface="Arial" panose="020B0604020202020204" pitchFamily="34" charset="0"/>
              </a:rPr>
              <a:t>de Coahuila.</a:t>
            </a:r>
          </a:p>
          <a:p>
            <a:pPr marL="171450" indent="-171450" algn="just">
              <a:lnSpc>
                <a:spcPct val="107000"/>
              </a:lnSpc>
              <a:spcAft>
                <a:spcPts val="800"/>
              </a:spcAft>
              <a:buFont typeface="Arial" panose="020B0604020202020204" pitchFamily="34" charset="0"/>
              <a:buChar char="•"/>
            </a:pPr>
            <a:r>
              <a:rPr lang="es-MX" sz="1200" dirty="0">
                <a:effectLst/>
                <a:latin typeface="Arial" panose="020B0604020202020204" pitchFamily="34" charset="0"/>
                <a:ea typeface="Calibri" panose="020F0502020204030204" pitchFamily="34" charset="0"/>
                <a:cs typeface="Arial" panose="020B0604020202020204" pitchFamily="34" charset="0"/>
              </a:rPr>
              <a:t>Coordinador Estatal de Vigilancia Epidemiológica de Enfermedades Transmisibles de la Secretaría de Salud de Coahuila.</a:t>
            </a:r>
          </a:p>
          <a:p>
            <a:pPr marL="171450" indent="-171450" algn="just">
              <a:lnSpc>
                <a:spcPct val="107000"/>
              </a:lnSpc>
              <a:spcAft>
                <a:spcPts val="800"/>
              </a:spcAft>
              <a:buFont typeface="Arial" panose="020B0604020202020204" pitchFamily="34" charset="0"/>
              <a:buChar char="•"/>
            </a:pPr>
            <a:r>
              <a:rPr lang="es-MX" sz="1200" dirty="0">
                <a:effectLst/>
                <a:latin typeface="Arial" panose="020B0604020202020204" pitchFamily="34" charset="0"/>
                <a:ea typeface="Calibri" panose="020F0502020204030204" pitchFamily="34" charset="0"/>
                <a:cs typeface="Arial" panose="020B0604020202020204" pitchFamily="34" charset="0"/>
              </a:rPr>
              <a:t>Médico de consulta y valoración para aptitud laboral en Servicios de Salud Ocupacional.</a:t>
            </a:r>
          </a:p>
          <a:p>
            <a:pPr marL="171450" indent="-171450"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Consulta de Medicina General</a:t>
            </a:r>
          </a:p>
          <a:p>
            <a:pPr marL="171450" indent="-171450" algn="just">
              <a:lnSpc>
                <a:spcPct val="107000"/>
              </a:lnSpc>
              <a:spcAft>
                <a:spcPts val="800"/>
              </a:spcAft>
              <a:buFont typeface="Arial" panose="020B0604020202020204" pitchFamily="34" charset="0"/>
              <a:buChar char="•"/>
            </a:pPr>
            <a:r>
              <a:rPr lang="es-MX" sz="1200" dirty="0">
                <a:effectLst/>
                <a:latin typeface="Arial" panose="020B0604020202020204" pitchFamily="34" charset="0"/>
                <a:ea typeface="Calibri" panose="020F0502020204030204" pitchFamily="34" charset="0"/>
                <a:cs typeface="Arial" panose="020B0604020202020204" pitchFamily="34" charset="0"/>
              </a:rPr>
              <a:t>Médico Pasante de Servicio Social en la Rosita, Ocampo, Coahuila de la Jurisdicción Sanitaria No. 5 de la Secretaría de Salud de Coahuila.</a:t>
            </a:r>
          </a:p>
          <a:p>
            <a:pPr marL="171450" indent="-171450"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Médico Interno de Pregrado en el Hospital General de Saltillo de la Secretaría de Salud de Coahuila.</a:t>
            </a:r>
          </a:p>
          <a:p>
            <a:pPr algn="just">
              <a:lnSpc>
                <a:spcPct val="107000"/>
              </a:lnSpc>
              <a:spcAft>
                <a:spcPts val="800"/>
              </a:spcAft>
            </a:pPr>
            <a:r>
              <a:rPr lang="es-MX" sz="1200" b="1" dirty="0">
                <a:latin typeface="Arial" panose="020B0604020202020204" pitchFamily="34" charset="0"/>
                <a:ea typeface="Calibri" panose="020F0502020204030204" pitchFamily="34" charset="0"/>
                <a:cs typeface="Arial" panose="020B0604020202020204" pitchFamily="34" charset="0"/>
              </a:rPr>
              <a:t>Experiencia Adicional</a:t>
            </a:r>
          </a:p>
          <a:p>
            <a:pPr marL="171450" indent="-171450"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Ponente en III Curso Básico de Metodología de Investigación y Asesoría de Tesis de la Facultad de Medicina Unidad Saltillo de la Universidad Autónoma de Coahuila con el tema de Búsqueda y Gestión Bibliográfica.</a:t>
            </a:r>
          </a:p>
          <a:p>
            <a:pPr marL="171450" indent="-171450"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Ponente en curso-taller para la Capacitación en Vigilancia Epidemiológica y Entomológica de la Enfermedad de Chagas con el tema Estudio Epidemiológico de Caso. </a:t>
            </a:r>
          </a:p>
          <a:p>
            <a:pPr marL="171450" indent="-171450"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Facilitador en talleres de implementación de las Redes Integradas de Servicios de Salud en la Atención Primaria de la Salud.</a:t>
            </a:r>
          </a:p>
          <a:p>
            <a:pPr marL="171450" indent="-171450" algn="just">
              <a:lnSpc>
                <a:spcPct val="107000"/>
              </a:lnSpc>
              <a:spcAft>
                <a:spcPts val="800"/>
              </a:spcAft>
              <a:buFont typeface="Arial" panose="020B0604020202020204" pitchFamily="34" charset="0"/>
              <a:buChar char="•"/>
            </a:pPr>
            <a:r>
              <a:rPr lang="es-MX" sz="1200" dirty="0">
                <a:latin typeface="Arial" panose="020B0604020202020204" pitchFamily="34" charset="0"/>
                <a:ea typeface="Calibri" panose="020F0502020204030204" pitchFamily="34" charset="0"/>
                <a:cs typeface="Arial" panose="020B0604020202020204" pitchFamily="34" charset="0"/>
              </a:rPr>
              <a:t>Evaluador por el Instituto Nacional de la Salud Pública(INSP) de indicadores cuantitativos sobre la implementación de la estrategia de prevención, atención y mitigación de la COVID-19 en el marco de la Atención Primaria de la Salud de la Organización Panamericana de la Salud(OPS) en Coahuila.</a:t>
            </a:r>
          </a:p>
          <a:p>
            <a:pPr algn="just">
              <a:lnSpc>
                <a:spcPct val="107000"/>
              </a:lnSpc>
              <a:spcAft>
                <a:spcPts val="800"/>
              </a:spcAft>
            </a:pPr>
            <a:endParaRPr lang="es-MX" sz="1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200" b="1" dirty="0">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2008976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2">
            <a:extLst>
              <a:ext uri="{FF2B5EF4-FFF2-40B4-BE49-F238E27FC236}">
                <a16:creationId xmlns:a16="http://schemas.microsoft.com/office/drawing/2014/main" id="{43582D72-2D93-47CB-ACC1-0E04E7DC07E6}"/>
              </a:ext>
            </a:extLst>
          </p:cNvPr>
          <p:cNvPicPr>
            <a:picLocks noChangeArrowheads="1"/>
          </p:cNvPicPr>
          <p:nvPr/>
        </p:nvPicPr>
        <p:blipFill rotWithShape="1">
          <a:blip r:embed="rId2">
            <a:extLst>
              <a:ext uri="{28A0092B-C50C-407E-A947-70E740481C1C}">
                <a14:useLocalDpi xmlns:a14="http://schemas.microsoft.com/office/drawing/2010/main" val="0"/>
              </a:ext>
            </a:extLst>
          </a:blip>
          <a:srcRect r="54657"/>
          <a:stretch/>
        </p:blipFill>
        <p:spPr bwMode="auto">
          <a:xfrm>
            <a:off x="139149" y="258417"/>
            <a:ext cx="2385647" cy="9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3"/>
          <a:srcRect l="39216" t="85865" r="41812" b="12280"/>
          <a:stretch/>
        </p:blipFill>
        <p:spPr>
          <a:xfrm flipV="1">
            <a:off x="12185" y="10676121"/>
            <a:ext cx="6858000" cy="1515878"/>
          </a:xfrm>
          <a:prstGeom prst="rect">
            <a:avLst/>
          </a:prstGeom>
        </p:spPr>
      </p:pic>
      <p:sp>
        <p:nvSpPr>
          <p:cNvPr id="5" name="CuadroTexto 4">
            <a:extLst>
              <a:ext uri="{FF2B5EF4-FFF2-40B4-BE49-F238E27FC236}">
                <a16:creationId xmlns:a16="http://schemas.microsoft.com/office/drawing/2014/main" id="{16E043C3-FF72-4AC0-9272-3C8378255657}"/>
              </a:ext>
            </a:extLst>
          </p:cNvPr>
          <p:cNvSpPr txBox="1"/>
          <p:nvPr/>
        </p:nvSpPr>
        <p:spPr>
          <a:xfrm>
            <a:off x="1331972" y="1327787"/>
            <a:ext cx="4397583" cy="923330"/>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Dr. Edgar Eduardo Ledezma Vázquez</a:t>
            </a:r>
          </a:p>
          <a:p>
            <a:pPr algn="ctr"/>
            <a:r>
              <a:rPr lang="es-MX" dirty="0">
                <a:latin typeface="Arial" panose="020B0604020202020204" pitchFamily="34" charset="0"/>
                <a:cs typeface="Arial" panose="020B0604020202020204" pitchFamily="34" charset="0"/>
              </a:rPr>
              <a:t>Subdirector de Primer Nivel de Atención</a:t>
            </a:r>
          </a:p>
          <a:p>
            <a:pPr algn="ctr"/>
            <a:endParaRPr lang="es-MX" dirty="0">
              <a:latin typeface="Arial" panose="020B060402020202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479D05C5-4B86-4043-9437-156BCF404D55}"/>
              </a:ext>
            </a:extLst>
          </p:cNvPr>
          <p:cNvPicPr/>
          <p:nvPr/>
        </p:nvPicPr>
        <p:blipFill rotWithShape="1">
          <a:blip r:embed="rId4">
            <a:extLst>
              <a:ext uri="{28A0092B-C50C-407E-A947-70E740481C1C}">
                <a14:useLocalDpi xmlns:a14="http://schemas.microsoft.com/office/drawing/2010/main" val="0"/>
              </a:ext>
            </a:extLst>
          </a:blip>
          <a:srcRect l="71232"/>
          <a:stretch/>
        </p:blipFill>
        <p:spPr bwMode="auto">
          <a:xfrm>
            <a:off x="5218109" y="215321"/>
            <a:ext cx="1471791" cy="807792"/>
          </a:xfrm>
          <a:prstGeom prst="rect">
            <a:avLst/>
          </a:prstGeom>
          <a:noFill/>
          <a:ln>
            <a:noFill/>
          </a:ln>
        </p:spPr>
      </p:pic>
      <p:sp>
        <p:nvSpPr>
          <p:cNvPr id="11" name="CuadroTexto 10">
            <a:extLst>
              <a:ext uri="{FF2B5EF4-FFF2-40B4-BE49-F238E27FC236}">
                <a16:creationId xmlns:a16="http://schemas.microsoft.com/office/drawing/2014/main" id="{20042EFD-2494-43F5-B551-E068693B9A25}"/>
              </a:ext>
            </a:extLst>
          </p:cNvPr>
          <p:cNvSpPr txBox="1"/>
          <p:nvPr/>
        </p:nvSpPr>
        <p:spPr>
          <a:xfrm>
            <a:off x="204966" y="2371063"/>
            <a:ext cx="6606415" cy="8402300"/>
          </a:xfrm>
          <a:prstGeom prst="rect">
            <a:avLst/>
          </a:prstGeom>
          <a:noFill/>
        </p:spPr>
        <p:txBody>
          <a:bodyPr wrap="square">
            <a:spAutoFit/>
          </a:bodyPr>
          <a:lstStyle/>
          <a:p>
            <a:r>
              <a:rPr lang="es-MX" sz="1200" b="1" dirty="0">
                <a:latin typeface="Arial" panose="020B0604020202020204" pitchFamily="34" charset="0"/>
                <a:cs typeface="Arial" panose="020B0604020202020204" pitchFamily="34" charset="0"/>
              </a:rPr>
              <a:t>Formación Académica</a:t>
            </a:r>
          </a:p>
          <a:p>
            <a:endParaRPr lang="es-MX" sz="1200" b="1" dirty="0">
              <a:latin typeface="Arial" panose="020B0604020202020204" pitchFamily="34" charset="0"/>
              <a:cs typeface="Arial" panose="020B0604020202020204" pitchFamily="34" charset="0"/>
            </a:endParaRPr>
          </a:p>
          <a:p>
            <a:r>
              <a:rPr lang="es-MX" sz="1200" b="1" dirty="0">
                <a:latin typeface="Arial" panose="020B0604020202020204" pitchFamily="34" charset="0"/>
                <a:cs typeface="Arial" panose="020B0604020202020204" pitchFamily="34" charset="0"/>
              </a:rPr>
              <a:t>2006</a:t>
            </a:r>
          </a:p>
          <a:p>
            <a:r>
              <a:rPr lang="es-MX" sz="1200" dirty="0">
                <a:latin typeface="Arial" panose="020B0604020202020204" pitchFamily="34" charset="0"/>
                <a:cs typeface="Arial" panose="020B0604020202020204" pitchFamily="34" charset="0"/>
              </a:rPr>
              <a:t>Facultad de odontología Unidad Saltillo</a:t>
            </a:r>
          </a:p>
          <a:p>
            <a:r>
              <a:rPr lang="es-MX" sz="1200" dirty="0">
                <a:latin typeface="Arial" panose="020B0604020202020204" pitchFamily="34" charset="0"/>
                <a:cs typeface="Arial" panose="020B0604020202020204" pitchFamily="34" charset="0"/>
              </a:rPr>
              <a:t>MEDICO CIRUJANO DENTISTA </a:t>
            </a:r>
          </a:p>
          <a:p>
            <a:endParaRPr lang="es-MX" sz="1200" dirty="0">
              <a:latin typeface="Arial" panose="020B0604020202020204" pitchFamily="34" charset="0"/>
              <a:cs typeface="Arial" panose="020B0604020202020204" pitchFamily="34" charset="0"/>
            </a:endParaRPr>
          </a:p>
          <a:p>
            <a:r>
              <a:rPr lang="es-MX" sz="1200" b="1" dirty="0">
                <a:latin typeface="Arial" panose="020B0604020202020204" pitchFamily="34" charset="0"/>
                <a:cs typeface="Arial" panose="020B0604020202020204" pitchFamily="34" charset="0"/>
              </a:rPr>
              <a:t>Experiencia Laboral</a:t>
            </a:r>
          </a:p>
          <a:p>
            <a:endParaRPr lang="es-MX"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s-MX" sz="1200" b="1" dirty="0">
                <a:latin typeface="Arial" panose="020B0604020202020204" pitchFamily="34" charset="0"/>
                <a:cs typeface="Arial" panose="020B0604020202020204" pitchFamily="34" charset="0"/>
              </a:rPr>
              <a:t>2017 </a:t>
            </a:r>
            <a:r>
              <a:rPr lang="es-MX" sz="1200" dirty="0">
                <a:latin typeface="Arial" panose="020B0604020202020204" pitchFamily="34" charset="0"/>
                <a:cs typeface="Arial" panose="020B0604020202020204" pitchFamily="34" charset="0"/>
              </a:rPr>
              <a:t>Servicios De Salud de Coahuila de Zaragoza</a:t>
            </a:r>
          </a:p>
          <a:p>
            <a:r>
              <a:rPr lang="es-MX" sz="1200" dirty="0">
                <a:latin typeface="Arial" panose="020B0604020202020204" pitchFamily="34" charset="0"/>
                <a:cs typeface="Arial" panose="020B0604020202020204" pitchFamily="34" charset="0"/>
              </a:rPr>
              <a:t>Evaluador de procesos de acreditación de la Dirección de General de Calidad y</a:t>
            </a:r>
          </a:p>
          <a:p>
            <a:r>
              <a:rPr lang="es-MX" sz="1200" dirty="0">
                <a:latin typeface="Arial" panose="020B0604020202020204" pitchFamily="34" charset="0"/>
                <a:cs typeface="Arial" panose="020B0604020202020204" pitchFamily="34" charset="0"/>
              </a:rPr>
              <a:t>Educación en Salud.</a:t>
            </a:r>
          </a:p>
          <a:p>
            <a:endParaRPr lang="es-MX" sz="1200" dirty="0">
              <a:latin typeface="Arial" panose="020B0604020202020204" pitchFamily="34" charset="0"/>
              <a:cs typeface="Arial" panose="020B0604020202020204" pitchFamily="34" charset="0"/>
            </a:endParaRPr>
          </a:p>
          <a:p>
            <a:endParaRPr lang="es-MX"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s-MX" sz="1200" dirty="0">
                <a:latin typeface="Arial" panose="020B0604020202020204" pitchFamily="34" charset="0"/>
                <a:cs typeface="Arial" panose="020B0604020202020204" pitchFamily="34" charset="0"/>
              </a:rPr>
              <a:t>2019 Puesto 1: profesor</a:t>
            </a:r>
          </a:p>
          <a:p>
            <a:r>
              <a:rPr lang="es-MX" sz="1200" dirty="0">
                <a:latin typeface="Arial" panose="020B0604020202020204" pitchFamily="34" charset="0"/>
                <a:cs typeface="Arial" panose="020B0604020202020204" pitchFamily="34" charset="0"/>
              </a:rPr>
              <a:t>Curso Modelo de Seguridad del Paciente del diseño de procesos a la implementación. </a:t>
            </a:r>
          </a:p>
          <a:p>
            <a:endParaRPr lang="es-MX"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s-MX" sz="1200" dirty="0">
                <a:latin typeface="Arial" panose="020B0604020202020204" pitchFamily="34" charset="0"/>
                <a:cs typeface="Arial" panose="020B0604020202020204" pitchFamily="34" charset="0"/>
              </a:rPr>
              <a:t>2020 </a:t>
            </a:r>
          </a:p>
          <a:p>
            <a:r>
              <a:rPr lang="es-MX" sz="1200" dirty="0">
                <a:latin typeface="Arial" panose="020B0604020202020204" pitchFamily="34" charset="0"/>
                <a:cs typeface="Arial" panose="020B0604020202020204" pitchFamily="34" charset="0"/>
              </a:rPr>
              <a:t>Curo formación de evaluadores del </a:t>
            </a:r>
            <a:r>
              <a:rPr lang="es-MX" sz="1200" dirty="0" err="1">
                <a:latin typeface="Arial" panose="020B0604020202020204" pitchFamily="34" charset="0"/>
                <a:cs typeface="Arial" panose="020B0604020202020204" pitchFamily="34" charset="0"/>
              </a:rPr>
              <a:t>Conseo</a:t>
            </a:r>
            <a:r>
              <a:rPr lang="es-MX" sz="1200" dirty="0">
                <a:latin typeface="Arial" panose="020B0604020202020204" pitchFamily="34" charset="0"/>
                <a:cs typeface="Arial" panose="020B0604020202020204" pitchFamily="34" charset="0"/>
              </a:rPr>
              <a:t> de Salubridad General de México impartido en el hospital regional ISSSTE, Ciudad de Zapopan Jalisco. </a:t>
            </a:r>
          </a:p>
          <a:p>
            <a:endParaRPr lang="es-MX"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s-MX" sz="1200" dirty="0">
                <a:latin typeface="Arial" panose="020B0604020202020204" pitchFamily="34" charset="0"/>
                <a:cs typeface="Arial" panose="020B0604020202020204" pitchFamily="34" charset="0"/>
              </a:rPr>
              <a:t>2020</a:t>
            </a:r>
          </a:p>
          <a:p>
            <a:r>
              <a:rPr lang="es-MX" sz="1200" dirty="0">
                <a:latin typeface="Arial" panose="020B0604020202020204" pitchFamily="34" charset="0"/>
                <a:cs typeface="Arial" panose="020B0604020202020204" pitchFamily="34" charset="0"/>
              </a:rPr>
              <a:t>Curso “Principios de Calidad” impartido en la Universidad virtual del estado de Guanajuato </a:t>
            </a:r>
          </a:p>
          <a:p>
            <a:endParaRPr lang="es-MX"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s-MX" sz="1200" dirty="0">
                <a:latin typeface="Arial" panose="020B0604020202020204" pitchFamily="34" charset="0"/>
                <a:cs typeface="Arial" panose="020B0604020202020204" pitchFamily="34" charset="0"/>
              </a:rPr>
              <a:t>2022</a:t>
            </a:r>
          </a:p>
          <a:p>
            <a:r>
              <a:rPr lang="es-MX" sz="1200" dirty="0">
                <a:latin typeface="Arial" panose="020B0604020202020204" pitchFamily="34" charset="0"/>
                <a:cs typeface="Arial" panose="020B0604020202020204" pitchFamily="34" charset="0"/>
              </a:rPr>
              <a:t>Curso asistente en el módulo de gestión de la calidad impartido en el centro universitario de ciencias de la salud en la ciudad de Guadalajara, Jalisco. </a:t>
            </a:r>
          </a:p>
          <a:p>
            <a:endParaRPr lang="es-MX"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s-MX" sz="1200" dirty="0">
                <a:latin typeface="Arial" panose="020B0604020202020204" pitchFamily="34" charset="0"/>
                <a:cs typeface="Arial" panose="020B0604020202020204" pitchFamily="34" charset="0"/>
              </a:rPr>
              <a:t>2022</a:t>
            </a:r>
          </a:p>
          <a:p>
            <a:r>
              <a:rPr lang="es-MX" sz="1200" dirty="0">
                <a:latin typeface="Arial" panose="020B0604020202020204" pitchFamily="34" charset="0"/>
                <a:cs typeface="Arial" panose="020B0604020202020204" pitchFamily="34" charset="0"/>
              </a:rPr>
              <a:t>Curso Propedéutico para la formación de evaluadores del modelo de seguridad</a:t>
            </a:r>
          </a:p>
          <a:p>
            <a:r>
              <a:rPr lang="es-MX" sz="1200" dirty="0">
                <a:latin typeface="Arial" panose="020B0604020202020204" pitchFamily="34" charset="0"/>
                <a:cs typeface="Arial" panose="020B0604020202020204" pitchFamily="34" charset="0"/>
              </a:rPr>
              <a:t>del paciente del CSG, Impartido en coordinación con el </a:t>
            </a:r>
            <a:r>
              <a:rPr lang="es-MX" sz="1200" dirty="0" err="1">
                <a:latin typeface="Arial" panose="020B0604020202020204" pitchFamily="34" charset="0"/>
                <a:cs typeface="Arial" panose="020B0604020202020204" pitchFamily="34" charset="0"/>
              </a:rPr>
              <a:t>institut</a:t>
            </a:r>
            <a:r>
              <a:rPr lang="es-MX" sz="1200" dirty="0">
                <a:latin typeface="Arial" panose="020B0604020202020204" pitchFamily="34" charset="0"/>
                <a:cs typeface="Arial" panose="020B0604020202020204" pitchFamily="34" charset="0"/>
              </a:rPr>
              <a:t> mexicano del seguro</a:t>
            </a:r>
          </a:p>
          <a:p>
            <a:r>
              <a:rPr lang="es-MX" sz="1200" dirty="0">
                <a:latin typeface="Arial" panose="020B0604020202020204" pitchFamily="34" charset="0"/>
                <a:cs typeface="Arial" panose="020B0604020202020204" pitchFamily="34" charset="0"/>
              </a:rPr>
              <a:t>socia </a:t>
            </a:r>
            <a:r>
              <a:rPr lang="es-MX" sz="1200" dirty="0" err="1">
                <a:latin typeface="Arial" panose="020B0604020202020204" pitchFamily="34" charset="0"/>
                <a:cs typeface="Arial" panose="020B0604020202020204" pitchFamily="34" charset="0"/>
              </a:rPr>
              <a:t>lcon</a:t>
            </a:r>
            <a:r>
              <a:rPr lang="es-MX" sz="1200" dirty="0">
                <a:latin typeface="Arial" panose="020B0604020202020204" pitchFamily="34" charset="0"/>
                <a:cs typeface="Arial" panose="020B0604020202020204" pitchFamily="34" charset="0"/>
              </a:rPr>
              <a:t> sede en el centro vacacional de Atlixco-Metepec en el estado de Puebla. </a:t>
            </a:r>
          </a:p>
          <a:p>
            <a:endParaRPr lang="es-MX"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s-MX" sz="1200" dirty="0">
                <a:latin typeface="Arial" panose="020B0604020202020204" pitchFamily="34" charset="0"/>
                <a:cs typeface="Arial" panose="020B0604020202020204" pitchFamily="34" charset="0"/>
              </a:rPr>
              <a:t>2022</a:t>
            </a:r>
          </a:p>
          <a:p>
            <a:r>
              <a:rPr lang="es-MX" sz="1200" dirty="0">
                <a:latin typeface="Arial" panose="020B0604020202020204" pitchFamily="34" charset="0"/>
                <a:cs typeface="Arial" panose="020B0604020202020204" pitchFamily="34" charset="0"/>
              </a:rPr>
              <a:t>Curso para la formación de evaluadores del programa Hospital Seguro.</a:t>
            </a:r>
          </a:p>
          <a:p>
            <a:endParaRPr lang="es-MX"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s-MX" sz="1200" dirty="0">
                <a:latin typeface="Arial" panose="020B0604020202020204" pitchFamily="34" charset="0"/>
                <a:cs typeface="Arial" panose="020B0604020202020204" pitchFamily="34" charset="0"/>
              </a:rPr>
              <a:t>2022</a:t>
            </a:r>
          </a:p>
          <a:p>
            <a:r>
              <a:rPr lang="es-MX" sz="1200" dirty="0">
                <a:latin typeface="Arial" panose="020B0604020202020204" pitchFamily="34" charset="0"/>
                <a:cs typeface="Arial" panose="020B0604020202020204" pitchFamily="34" charset="0"/>
              </a:rPr>
              <a:t>Diplomado para metodologías del Modelo de Seguridad del Paciente. </a:t>
            </a:r>
          </a:p>
          <a:p>
            <a:endParaRPr lang="es-MX"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s-MX" sz="1200" dirty="0">
                <a:latin typeface="Arial" panose="020B0604020202020204" pitchFamily="34" charset="0"/>
                <a:cs typeface="Arial" panose="020B0604020202020204" pitchFamily="34" charset="0"/>
              </a:rPr>
              <a:t>2022</a:t>
            </a:r>
          </a:p>
          <a:p>
            <a:r>
              <a:rPr lang="es-MX" sz="1200" dirty="0">
                <a:latin typeface="Arial" panose="020B0604020202020204" pitchFamily="34" charset="0"/>
                <a:cs typeface="Arial" panose="020B0604020202020204" pitchFamily="34" charset="0"/>
              </a:rPr>
              <a:t>Ponente en curso del diseño a la implementación en las Acciones Básicas de</a:t>
            </a:r>
          </a:p>
          <a:p>
            <a:r>
              <a:rPr lang="es-MX" sz="1200" dirty="0">
                <a:latin typeface="Arial" panose="020B0604020202020204" pitchFamily="34" charset="0"/>
                <a:cs typeface="Arial" panose="020B0604020202020204" pitchFamily="34" charset="0"/>
              </a:rPr>
              <a:t>seguridad del paciente impartido en el estado de Coahuila de Zaragoza. </a:t>
            </a:r>
          </a:p>
          <a:p>
            <a:endParaRPr lang="es-MX"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s-MX" sz="1200" dirty="0">
                <a:latin typeface="Arial" panose="020B0604020202020204" pitchFamily="34" charset="0"/>
                <a:cs typeface="Arial" panose="020B0604020202020204" pitchFamily="34" charset="0"/>
              </a:rPr>
              <a:t>2023</a:t>
            </a:r>
          </a:p>
          <a:p>
            <a:r>
              <a:rPr lang="es-MX" sz="1200" dirty="0">
                <a:latin typeface="Arial" panose="020B0604020202020204" pitchFamily="34" charset="0"/>
                <a:cs typeface="Arial" panose="020B0604020202020204" pitchFamily="34" charset="0"/>
              </a:rPr>
              <a:t>Ponente en curso del diseño a la implementación en prevención y control de</a:t>
            </a:r>
          </a:p>
          <a:p>
            <a:r>
              <a:rPr lang="es-MX" sz="1200" dirty="0">
                <a:latin typeface="Arial" panose="020B0604020202020204" pitchFamily="34" charset="0"/>
                <a:cs typeface="Arial" panose="020B0604020202020204" pitchFamily="34" charset="0"/>
              </a:rPr>
              <a:t>infecciones impartido en el estado de Coahuila de Zaragoza. </a:t>
            </a:r>
          </a:p>
        </p:txBody>
      </p:sp>
    </p:spTree>
    <p:extLst>
      <p:ext uri="{BB962C8B-B14F-4D97-AF65-F5344CB8AC3E}">
        <p14:creationId xmlns:p14="http://schemas.microsoft.com/office/powerpoint/2010/main" val="2481708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2">
            <a:extLst>
              <a:ext uri="{FF2B5EF4-FFF2-40B4-BE49-F238E27FC236}">
                <a16:creationId xmlns:a16="http://schemas.microsoft.com/office/drawing/2014/main" id="{43582D72-2D93-47CB-ACC1-0E04E7DC07E6}"/>
              </a:ext>
            </a:extLst>
          </p:cNvPr>
          <p:cNvPicPr>
            <a:picLocks noChangeArrowheads="1"/>
          </p:cNvPicPr>
          <p:nvPr/>
        </p:nvPicPr>
        <p:blipFill rotWithShape="1">
          <a:blip r:embed="rId2">
            <a:extLst>
              <a:ext uri="{28A0092B-C50C-407E-A947-70E740481C1C}">
                <a14:useLocalDpi xmlns:a14="http://schemas.microsoft.com/office/drawing/2010/main" val="0"/>
              </a:ext>
            </a:extLst>
          </a:blip>
          <a:srcRect r="54657"/>
          <a:stretch/>
        </p:blipFill>
        <p:spPr bwMode="auto">
          <a:xfrm>
            <a:off x="139149" y="258417"/>
            <a:ext cx="2385647" cy="9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3"/>
          <a:srcRect l="39216" t="85865" r="41812" b="12280"/>
          <a:stretch/>
        </p:blipFill>
        <p:spPr>
          <a:xfrm flipV="1">
            <a:off x="12185" y="10676121"/>
            <a:ext cx="6858000" cy="1515878"/>
          </a:xfrm>
          <a:prstGeom prst="rect">
            <a:avLst/>
          </a:prstGeom>
        </p:spPr>
      </p:pic>
      <p:sp>
        <p:nvSpPr>
          <p:cNvPr id="5" name="CuadroTexto 4">
            <a:extLst>
              <a:ext uri="{FF2B5EF4-FFF2-40B4-BE49-F238E27FC236}">
                <a16:creationId xmlns:a16="http://schemas.microsoft.com/office/drawing/2014/main" id="{07B558F1-929D-4708-A082-A8EF5F1A72C1}"/>
              </a:ext>
            </a:extLst>
          </p:cNvPr>
          <p:cNvSpPr txBox="1"/>
          <p:nvPr/>
        </p:nvSpPr>
        <p:spPr>
          <a:xfrm>
            <a:off x="1003374" y="1207842"/>
            <a:ext cx="4397583" cy="1200329"/>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Dra. Mónica Araceli Esquivel Rodríguez</a:t>
            </a:r>
          </a:p>
          <a:p>
            <a:pPr algn="ctr"/>
            <a:r>
              <a:rPr lang="es-MX" dirty="0">
                <a:latin typeface="Arial" panose="020B0604020202020204" pitchFamily="34" charset="0"/>
                <a:cs typeface="Arial" panose="020B0604020202020204" pitchFamily="34" charset="0"/>
              </a:rPr>
              <a:t>Subdirectora de Calidad y Certificación</a:t>
            </a:r>
          </a:p>
          <a:p>
            <a:pPr algn="ctr"/>
            <a:endParaRPr lang="es-MX"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EDBC0844-B481-4BC1-A795-1EE31DBD0ADA}"/>
              </a:ext>
            </a:extLst>
          </p:cNvPr>
          <p:cNvSpPr txBox="1"/>
          <p:nvPr/>
        </p:nvSpPr>
        <p:spPr>
          <a:xfrm>
            <a:off x="99551" y="2408171"/>
            <a:ext cx="6658897" cy="7996997"/>
          </a:xfrm>
          <a:prstGeom prst="rect">
            <a:avLst/>
          </a:prstGeom>
          <a:noFill/>
        </p:spPr>
        <p:txBody>
          <a:bodyPr wrap="square" rtlCol="0">
            <a:spAutoFit/>
          </a:bodyPr>
          <a:lstStyle/>
          <a:p>
            <a:pPr>
              <a:lnSpc>
                <a:spcPct val="115000"/>
              </a:lnSpc>
              <a:spcAft>
                <a:spcPts val="1000"/>
              </a:spcAft>
            </a:pPr>
            <a:r>
              <a:rPr lang="es-ES" sz="1200" b="1" dirty="0">
                <a:latin typeface="Arial" panose="020B0604020202020204" pitchFamily="34" charset="0"/>
                <a:cs typeface="Arial" panose="020B0604020202020204" pitchFamily="34" charset="0"/>
              </a:rPr>
              <a:t>Formación Académica</a:t>
            </a:r>
            <a:endParaRPr lang="es-MX" sz="1200" b="1" dirty="0">
              <a:latin typeface="Arial" panose="020B0604020202020204" pitchFamily="34" charset="0"/>
              <a:cs typeface="Arial" panose="020B0604020202020204" pitchFamily="34" charset="0"/>
            </a:endParaRPr>
          </a:p>
          <a:p>
            <a:pPr marL="342900" lvl="0" indent="-342900">
              <a:lnSpc>
                <a:spcPct val="115000"/>
              </a:lnSpc>
              <a:buFont typeface="Symbol" panose="05050102010706020507" pitchFamily="18" charset="2"/>
              <a:buChar char=""/>
              <a:tabLst>
                <a:tab pos="3771900" algn="l"/>
              </a:tabLst>
            </a:pPr>
            <a:r>
              <a:rPr lang="es-ES" sz="1200" dirty="0">
                <a:latin typeface="Arial" panose="020B0604020202020204" pitchFamily="34" charset="0"/>
                <a:cs typeface="Arial" panose="020B0604020202020204" pitchFamily="34" charset="0"/>
              </a:rPr>
              <a:t>Medico General Y Partero     </a:t>
            </a:r>
            <a:endParaRPr lang="es-MX" sz="1200" dirty="0">
              <a:latin typeface="Arial" panose="020B0604020202020204" pitchFamily="34" charset="0"/>
              <a:cs typeface="Arial" panose="020B0604020202020204" pitchFamily="34" charset="0"/>
            </a:endParaRPr>
          </a:p>
          <a:p>
            <a:pPr marL="457200">
              <a:lnSpc>
                <a:spcPct val="115000"/>
              </a:lnSpc>
              <a:tabLst>
                <a:tab pos="3771900" algn="l"/>
              </a:tabLst>
            </a:pPr>
            <a:r>
              <a:rPr lang="es-ES" sz="1200" dirty="0">
                <a:latin typeface="Arial" panose="020B0604020202020204" pitchFamily="34" charset="0"/>
                <a:cs typeface="Arial" panose="020B0604020202020204" pitchFamily="34" charset="0"/>
              </a:rPr>
              <a:t>Universidad Autónoma de Coahuila, campus Saltillo </a:t>
            </a:r>
            <a:endParaRPr lang="es-MX" sz="1200" dirty="0">
              <a:latin typeface="Arial" panose="020B0604020202020204" pitchFamily="34" charset="0"/>
              <a:cs typeface="Arial" panose="020B0604020202020204" pitchFamily="34" charset="0"/>
            </a:endParaRPr>
          </a:p>
          <a:p>
            <a:pPr marL="342900" lvl="0" indent="-342900">
              <a:lnSpc>
                <a:spcPct val="115000"/>
              </a:lnSpc>
              <a:buFont typeface="Symbol" panose="05050102010706020507" pitchFamily="18" charset="2"/>
              <a:buChar char=""/>
              <a:tabLst>
                <a:tab pos="3771900" algn="l"/>
              </a:tabLst>
            </a:pPr>
            <a:r>
              <a:rPr lang="es-ES" sz="1200" dirty="0">
                <a:latin typeface="Arial" panose="020B0604020202020204" pitchFamily="34" charset="0"/>
                <a:cs typeface="Arial" panose="020B0604020202020204" pitchFamily="34" charset="0"/>
              </a:rPr>
              <a:t>Postgrado en Medicina Interna</a:t>
            </a:r>
            <a:endParaRPr lang="es-MX" sz="1200" dirty="0">
              <a:latin typeface="Arial" panose="020B0604020202020204" pitchFamily="34" charset="0"/>
              <a:cs typeface="Arial" panose="020B0604020202020204" pitchFamily="34" charset="0"/>
            </a:endParaRPr>
          </a:p>
          <a:p>
            <a:pPr marL="457200">
              <a:lnSpc>
                <a:spcPct val="115000"/>
              </a:lnSpc>
              <a:tabLst>
                <a:tab pos="3771900" algn="l"/>
              </a:tabLst>
            </a:pPr>
            <a:r>
              <a:rPr lang="es-ES" sz="1200" dirty="0">
                <a:latin typeface="Arial" panose="020B0604020202020204" pitchFamily="34" charset="0"/>
                <a:cs typeface="Arial" panose="020B0604020202020204" pitchFamily="34" charset="0"/>
              </a:rPr>
              <a:t>Centro Medico Del Noroeste No 25 IMSS</a:t>
            </a:r>
            <a:endParaRPr lang="es-MX" sz="1200" dirty="0">
              <a:latin typeface="Arial" panose="020B0604020202020204" pitchFamily="34" charset="0"/>
              <a:cs typeface="Arial" panose="020B0604020202020204" pitchFamily="34" charset="0"/>
            </a:endParaRPr>
          </a:p>
          <a:p>
            <a:pPr marL="342900" lvl="0" indent="-342900">
              <a:lnSpc>
                <a:spcPct val="115000"/>
              </a:lnSpc>
              <a:buFont typeface="Symbol" panose="05050102010706020507" pitchFamily="18" charset="2"/>
              <a:buChar char=""/>
              <a:tabLst>
                <a:tab pos="3771900" algn="l"/>
              </a:tabLst>
            </a:pPr>
            <a:r>
              <a:rPr lang="es-ES" sz="1200" dirty="0">
                <a:latin typeface="Arial" panose="020B0604020202020204" pitchFamily="34" charset="0"/>
                <a:cs typeface="Arial" panose="020B0604020202020204" pitchFamily="34" charset="0"/>
              </a:rPr>
              <a:t>Diplomado en administración de Hospitales </a:t>
            </a:r>
            <a:endParaRPr lang="es-MX" sz="1200" dirty="0">
              <a:latin typeface="Arial" panose="020B0604020202020204" pitchFamily="34" charset="0"/>
              <a:cs typeface="Arial" panose="020B0604020202020204" pitchFamily="34" charset="0"/>
            </a:endParaRPr>
          </a:p>
          <a:p>
            <a:pPr marL="444500">
              <a:lnSpc>
                <a:spcPct val="115000"/>
              </a:lnSpc>
              <a:tabLst>
                <a:tab pos="3771900" algn="l"/>
              </a:tabLst>
            </a:pPr>
            <a:r>
              <a:rPr lang="es-ES" sz="1200" dirty="0">
                <a:latin typeface="Arial" panose="020B0604020202020204" pitchFamily="34" charset="0"/>
                <a:cs typeface="Arial" panose="020B0604020202020204" pitchFamily="34" charset="0"/>
              </a:rPr>
              <a:t>Tecnológico de Monterrey</a:t>
            </a:r>
            <a:endParaRPr lang="es-MX" sz="1200" dirty="0">
              <a:latin typeface="Arial" panose="020B0604020202020204" pitchFamily="34" charset="0"/>
              <a:cs typeface="Arial" panose="020B0604020202020204" pitchFamily="34" charset="0"/>
            </a:endParaRPr>
          </a:p>
          <a:p>
            <a:pPr marL="342900" lvl="0" indent="-342900">
              <a:lnSpc>
                <a:spcPct val="115000"/>
              </a:lnSpc>
              <a:buFont typeface="Symbol" panose="05050102010706020507" pitchFamily="18" charset="2"/>
              <a:buChar char=""/>
              <a:tabLst>
                <a:tab pos="3771900" algn="l"/>
              </a:tabLst>
            </a:pPr>
            <a:r>
              <a:rPr lang="es-ES" sz="1200" dirty="0">
                <a:latin typeface="Arial" panose="020B0604020202020204" pitchFamily="34" charset="0"/>
                <a:cs typeface="Arial" panose="020B0604020202020204" pitchFamily="34" charset="0"/>
              </a:rPr>
              <a:t> Diplomado de Gestión Directiva</a:t>
            </a:r>
            <a:endParaRPr lang="es-MX" sz="1200" dirty="0">
              <a:latin typeface="Arial" panose="020B0604020202020204" pitchFamily="34" charset="0"/>
              <a:cs typeface="Arial" panose="020B0604020202020204" pitchFamily="34" charset="0"/>
            </a:endParaRPr>
          </a:p>
          <a:p>
            <a:pPr marL="408305">
              <a:lnSpc>
                <a:spcPct val="115000"/>
              </a:lnSpc>
              <a:tabLst>
                <a:tab pos="3771900" algn="l"/>
              </a:tabLst>
            </a:pPr>
            <a:r>
              <a:rPr lang="es-ES" sz="1200" dirty="0">
                <a:latin typeface="Arial" panose="020B0604020202020204" pitchFamily="34" charset="0"/>
                <a:cs typeface="Arial" panose="020B0604020202020204" pitchFamily="34" charset="0"/>
              </a:rPr>
              <a:t> Instituto Mexicano del Seguro Social</a:t>
            </a:r>
            <a:endParaRPr lang="es-MX" sz="1200" dirty="0">
              <a:latin typeface="Arial" panose="020B0604020202020204" pitchFamily="34" charset="0"/>
              <a:cs typeface="Arial" panose="020B0604020202020204" pitchFamily="34" charset="0"/>
            </a:endParaRPr>
          </a:p>
          <a:p>
            <a:pPr marL="342900" lvl="0" indent="-342900">
              <a:lnSpc>
                <a:spcPct val="115000"/>
              </a:lnSpc>
              <a:buFont typeface="Symbol" panose="05050102010706020507" pitchFamily="18" charset="2"/>
              <a:buChar char=""/>
              <a:tabLst>
                <a:tab pos="3771900" algn="l"/>
              </a:tabLst>
            </a:pPr>
            <a:r>
              <a:rPr lang="es-ES" sz="1200" dirty="0">
                <a:latin typeface="Arial" panose="020B0604020202020204" pitchFamily="34" charset="0"/>
                <a:cs typeface="Arial" panose="020B0604020202020204" pitchFamily="34" charset="0"/>
              </a:rPr>
              <a:t> Maestría en Gestión de Calidad de los Servicios de Salud.</a:t>
            </a:r>
            <a:endParaRPr lang="es-MX" sz="1200" dirty="0">
              <a:latin typeface="Arial" panose="020B0604020202020204" pitchFamily="34" charset="0"/>
              <a:cs typeface="Arial" panose="020B0604020202020204" pitchFamily="34" charset="0"/>
            </a:endParaRPr>
          </a:p>
          <a:p>
            <a:pPr marL="408305">
              <a:lnSpc>
                <a:spcPct val="115000"/>
              </a:lnSpc>
              <a:spcAft>
                <a:spcPts val="1000"/>
              </a:spcAft>
              <a:tabLst>
                <a:tab pos="3771900" algn="l"/>
              </a:tabLst>
            </a:pPr>
            <a:r>
              <a:rPr lang="es-ES" sz="1200" dirty="0">
                <a:latin typeface="Arial" panose="020B0604020202020204" pitchFamily="34" charset="0"/>
                <a:cs typeface="Arial" panose="020B0604020202020204" pitchFamily="34" charset="0"/>
              </a:rPr>
              <a:t>Centro de Postgrado del Estado de México.</a:t>
            </a:r>
          </a:p>
          <a:p>
            <a:pPr>
              <a:lnSpc>
                <a:spcPct val="115000"/>
              </a:lnSpc>
              <a:spcAft>
                <a:spcPts val="1000"/>
              </a:spcAft>
            </a:pPr>
            <a:r>
              <a:rPr lang="es-ES" sz="1200" b="1" dirty="0">
                <a:latin typeface="Arial" panose="020B0604020202020204" pitchFamily="34" charset="0"/>
                <a:cs typeface="Arial" panose="020B0604020202020204" pitchFamily="34" charset="0"/>
              </a:rPr>
              <a:t>Experiencia Profesional</a:t>
            </a:r>
            <a:endParaRPr lang="es-MX" sz="1200" b="1" dirty="0">
              <a:latin typeface="Arial" panose="020B06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s-ES" sz="1800" dirty="0">
                <a:effectLst/>
                <a:latin typeface="Calibri" panose="020F0502020204030204" pitchFamily="34" charset="0"/>
                <a:ea typeface="Calibri" panose="020F0502020204030204" pitchFamily="34" charset="0"/>
                <a:cs typeface="Arial" panose="020B0604020202020204" pitchFamily="34" charset="0"/>
              </a:rPr>
              <a:t> </a:t>
            </a:r>
            <a:r>
              <a:rPr lang="es-ES" sz="1200" dirty="0">
                <a:latin typeface="Arial" panose="020B0604020202020204" pitchFamily="34" charset="0"/>
                <a:cs typeface="Arial" panose="020B0604020202020204" pitchFamily="34" charset="0"/>
              </a:rPr>
              <a:t>Medico Operativo del Servicio de Medicina Interna HGZ No 2</a:t>
            </a:r>
            <a:endParaRPr lang="es-MX" sz="1200" dirty="0">
              <a:latin typeface="Arial" panose="020B0604020202020204" pitchFamily="34" charset="0"/>
              <a:cs typeface="Arial" panose="020B0604020202020204" pitchFamily="34" charset="0"/>
            </a:endParaRPr>
          </a:p>
          <a:p>
            <a:pPr marL="408940">
              <a:lnSpc>
                <a:spcPct val="115000"/>
              </a:lnSpc>
            </a:pPr>
            <a:r>
              <a:rPr lang="es-ES" sz="1200" dirty="0">
                <a:latin typeface="Arial" panose="020B0604020202020204" pitchFamily="34" charset="0"/>
                <a:cs typeface="Arial" panose="020B0604020202020204" pitchFamily="34" charset="0"/>
              </a:rPr>
              <a:t> Actividades Asistenciales en los Servicios de Medicina interna y UC                   </a:t>
            </a:r>
            <a:endParaRPr lang="es-MX" sz="1200" dirty="0">
              <a:latin typeface="Arial" panose="020B06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s-ES" sz="1200" dirty="0">
                <a:latin typeface="Arial" panose="020B0604020202020204" pitchFamily="34" charset="0"/>
                <a:cs typeface="Arial" panose="020B0604020202020204" pitchFamily="34" charset="0"/>
              </a:rPr>
              <a:t> Jefe de Servicio de Urgencias y Servicios Auxiliares Diagnóstico </a:t>
            </a:r>
            <a:endParaRPr lang="es-MX" sz="1200" dirty="0">
              <a:latin typeface="Arial" panose="020B0604020202020204" pitchFamily="34" charset="0"/>
              <a:cs typeface="Arial" panose="020B0604020202020204" pitchFamily="34" charset="0"/>
            </a:endParaRPr>
          </a:p>
          <a:p>
            <a:pPr marL="408940">
              <a:lnSpc>
                <a:spcPct val="115000"/>
              </a:lnSpc>
              <a:spcAft>
                <a:spcPts val="1000"/>
              </a:spcAft>
            </a:pPr>
            <a:r>
              <a:rPr lang="es-ES" sz="1200" dirty="0">
                <a:latin typeface="Arial" panose="020B0604020202020204" pitchFamily="34" charset="0"/>
                <a:cs typeface="Arial" panose="020B0604020202020204" pitchFamily="34" charset="0"/>
              </a:rPr>
              <a:t> HGZCMF No 2    1988-2001</a:t>
            </a:r>
            <a:endParaRPr lang="es-MX" sz="1200" dirty="0">
              <a:latin typeface="Arial" panose="020B0604020202020204" pitchFamily="34" charset="0"/>
              <a:cs typeface="Arial" panose="020B0604020202020204" pitchFamily="34" charset="0"/>
            </a:endParaRPr>
          </a:p>
          <a:p>
            <a:pPr marL="342900" lvl="0" indent="-342900">
              <a:buFont typeface="Symbol" panose="05050102010706020507" pitchFamily="18" charset="2"/>
              <a:buChar char=""/>
              <a:tabLst>
                <a:tab pos="1295400" algn="l"/>
              </a:tabLst>
            </a:pPr>
            <a:r>
              <a:rPr lang="es-MX" sz="1200" dirty="0">
                <a:latin typeface="Arial" panose="020B0604020202020204" pitchFamily="34" charset="0"/>
                <a:cs typeface="Arial" panose="020B0604020202020204" pitchFamily="34" charset="0"/>
              </a:rPr>
              <a:t>Jefe</a:t>
            </a:r>
            <a:r>
              <a:rPr lang="fr-FR" sz="1200" dirty="0">
                <a:latin typeface="Arial" panose="020B0604020202020204" pitchFamily="34" charset="0"/>
                <a:cs typeface="Arial" panose="020B0604020202020204" pitchFamily="34" charset="0"/>
              </a:rPr>
              <a:t> de </a:t>
            </a:r>
            <a:r>
              <a:rPr lang="fr-FR" sz="1200" dirty="0" err="1">
                <a:latin typeface="Arial" panose="020B0604020202020204" pitchFamily="34" charset="0"/>
                <a:cs typeface="Arial" panose="020B0604020202020204" pitchFamily="34" charset="0"/>
              </a:rPr>
              <a:t>Servicio</a:t>
            </a:r>
            <a:r>
              <a:rPr lang="fr-FR" sz="1200" dirty="0">
                <a:latin typeface="Arial" panose="020B0604020202020204" pitchFamily="34" charset="0"/>
                <a:cs typeface="Arial" panose="020B0604020202020204" pitchFamily="34" charset="0"/>
              </a:rPr>
              <a:t> de </a:t>
            </a:r>
            <a:r>
              <a:rPr lang="fr-FR" sz="1200" dirty="0" err="1">
                <a:latin typeface="Arial" panose="020B0604020202020204" pitchFamily="34" charset="0"/>
                <a:cs typeface="Arial" panose="020B0604020202020204" pitchFamily="34" charset="0"/>
              </a:rPr>
              <a:t>Medicina</a:t>
            </a:r>
            <a:r>
              <a:rPr lang="fr-FR" sz="1200" dirty="0">
                <a:latin typeface="Arial" panose="020B0604020202020204" pitchFamily="34" charset="0"/>
                <a:cs typeface="Arial" panose="020B0604020202020204" pitchFamily="34" charset="0"/>
              </a:rPr>
              <a:t> Interna </a:t>
            </a:r>
            <a:endParaRPr lang="es-MX" sz="1200" dirty="0">
              <a:latin typeface="Arial" panose="020B0604020202020204" pitchFamily="34" charset="0"/>
              <a:cs typeface="Arial" panose="020B0604020202020204" pitchFamily="34" charset="0"/>
            </a:endParaRPr>
          </a:p>
          <a:p>
            <a:pPr marL="408940">
              <a:tabLst>
                <a:tab pos="1295400" algn="l"/>
              </a:tabLst>
            </a:pPr>
            <a:r>
              <a:rPr lang="fr-FR" sz="1200" dirty="0">
                <a:latin typeface="Arial" panose="020B0604020202020204" pitchFamily="34" charset="0"/>
                <a:cs typeface="Arial" panose="020B0604020202020204" pitchFamily="34" charset="0"/>
              </a:rPr>
              <a:t>HGZCMF No.2  2001-2004</a:t>
            </a:r>
            <a:endParaRPr lang="es-MX" sz="1200" dirty="0">
              <a:latin typeface="Arial" panose="020B0604020202020204" pitchFamily="34" charset="0"/>
              <a:cs typeface="Arial" panose="020B0604020202020204" pitchFamily="34" charset="0"/>
            </a:endParaRPr>
          </a:p>
          <a:p>
            <a:pPr marL="408940">
              <a:tabLst>
                <a:tab pos="1295400" algn="l"/>
              </a:tabLst>
            </a:pPr>
            <a:r>
              <a:rPr lang="fr-FR" sz="1200"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pPr marL="342900" lvl="0" indent="-342900">
              <a:buFont typeface="Symbol" panose="05050102010706020507" pitchFamily="18" charset="2"/>
              <a:buChar char=""/>
              <a:tabLst>
                <a:tab pos="1295400" algn="l"/>
              </a:tabLst>
            </a:pPr>
            <a:r>
              <a:rPr lang="fr-FR" sz="1200" dirty="0" err="1">
                <a:latin typeface="Arial" panose="020B0604020202020204" pitchFamily="34" charset="0"/>
                <a:cs typeface="Arial" panose="020B0604020202020204" pitchFamily="34" charset="0"/>
              </a:rPr>
              <a:t>Subdirector</a:t>
            </a:r>
            <a:r>
              <a:rPr lang="fr-FR" sz="1200" dirty="0">
                <a:latin typeface="Arial" panose="020B0604020202020204" pitchFamily="34" charset="0"/>
                <a:cs typeface="Arial" panose="020B0604020202020204" pitchFamily="34" charset="0"/>
              </a:rPr>
              <a:t> Médico HGZCMF No 2 </a:t>
            </a:r>
            <a:endParaRPr lang="es-MX" sz="1200" dirty="0">
              <a:latin typeface="Arial" panose="020B0604020202020204" pitchFamily="34" charset="0"/>
              <a:cs typeface="Arial" panose="020B0604020202020204" pitchFamily="34" charset="0"/>
            </a:endParaRPr>
          </a:p>
          <a:p>
            <a:pPr marL="408940">
              <a:tabLst>
                <a:tab pos="1295400" algn="l"/>
              </a:tabLst>
            </a:pPr>
            <a:r>
              <a:rPr lang="fr-FR" sz="1200" dirty="0">
                <a:latin typeface="Arial" panose="020B0604020202020204" pitchFamily="34" charset="0"/>
                <a:cs typeface="Arial" panose="020B0604020202020204" pitchFamily="34" charset="0"/>
              </a:rPr>
              <a:t>HGZCMF No 2 2004-2012</a:t>
            </a:r>
            <a:endParaRPr lang="es-MX" sz="1200" dirty="0">
              <a:latin typeface="Arial" panose="020B0604020202020204" pitchFamily="34" charset="0"/>
              <a:cs typeface="Arial" panose="020B0604020202020204" pitchFamily="34" charset="0"/>
            </a:endParaRPr>
          </a:p>
          <a:p>
            <a:pPr marL="180340">
              <a:tabLst>
                <a:tab pos="1295400" algn="l"/>
              </a:tabLst>
            </a:pPr>
            <a:r>
              <a:rPr lang="fr-FR" sz="1200"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pPr marL="342900" lvl="0" indent="-342900">
              <a:buFont typeface="Symbol" panose="05050102010706020507" pitchFamily="18" charset="2"/>
              <a:buChar char=""/>
              <a:tabLst>
                <a:tab pos="1295400" algn="l"/>
              </a:tabLst>
            </a:pPr>
            <a:r>
              <a:rPr lang="fr-FR" sz="1200" dirty="0" err="1">
                <a:latin typeface="Arial" panose="020B0604020202020204" pitchFamily="34" charset="0"/>
                <a:cs typeface="Arial" panose="020B0604020202020204" pitchFamily="34" charset="0"/>
              </a:rPr>
              <a:t>Director</a:t>
            </a:r>
            <a:r>
              <a:rPr lang="fr-FR" sz="1200" dirty="0">
                <a:latin typeface="Arial" panose="020B0604020202020204" pitchFamily="34" charset="0"/>
                <a:cs typeface="Arial" panose="020B0604020202020204" pitchFamily="34" charset="0"/>
              </a:rPr>
              <a:t> Médico HGZCMF No 2</a:t>
            </a:r>
            <a:endParaRPr lang="es-MX" sz="1200" dirty="0">
              <a:latin typeface="Arial" panose="020B0604020202020204" pitchFamily="34" charset="0"/>
              <a:cs typeface="Arial" panose="020B0604020202020204" pitchFamily="34" charset="0"/>
            </a:endParaRPr>
          </a:p>
          <a:p>
            <a:pPr marL="408940">
              <a:tabLst>
                <a:tab pos="1295400" algn="l"/>
              </a:tabLst>
            </a:pPr>
            <a:r>
              <a:rPr lang="fr-FR" sz="1200" dirty="0">
                <a:latin typeface="Arial" panose="020B0604020202020204" pitchFamily="34" charset="0"/>
                <a:cs typeface="Arial" panose="020B0604020202020204" pitchFamily="34" charset="0"/>
              </a:rPr>
              <a:t>HGZCMF No 2 2012-2015</a:t>
            </a:r>
            <a:endParaRPr lang="es-MX" sz="1200" dirty="0">
              <a:latin typeface="Arial" panose="020B0604020202020204" pitchFamily="34" charset="0"/>
              <a:cs typeface="Arial" panose="020B0604020202020204" pitchFamily="34" charset="0"/>
            </a:endParaRPr>
          </a:p>
          <a:p>
            <a:pPr marL="408940">
              <a:tabLst>
                <a:tab pos="1295400" algn="l"/>
              </a:tabLst>
            </a:pPr>
            <a:r>
              <a:rPr lang="fr-FR" sz="1200"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pPr marL="342900" lvl="0" indent="-342900">
              <a:buFont typeface="Symbol" panose="05050102010706020507" pitchFamily="18" charset="2"/>
              <a:buChar char=""/>
              <a:tabLst>
                <a:tab pos="1295400" algn="l"/>
              </a:tabLst>
            </a:pPr>
            <a:r>
              <a:rPr lang="fr-FR" sz="1200" dirty="0" err="1">
                <a:latin typeface="Arial" panose="020B0604020202020204" pitchFamily="34" charset="0"/>
                <a:cs typeface="Arial" panose="020B0604020202020204" pitchFamily="34" charset="0"/>
              </a:rPr>
              <a:t>Líder</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del</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Equipo</a:t>
            </a:r>
            <a:r>
              <a:rPr lang="fr-FR" sz="1200" dirty="0">
                <a:latin typeface="Arial" panose="020B0604020202020204" pitchFamily="34" charset="0"/>
                <a:cs typeface="Arial" panose="020B0604020202020204" pitchFamily="34" charset="0"/>
              </a:rPr>
              <a:t> de Supervision </a:t>
            </a:r>
            <a:r>
              <a:rPr lang="fr-FR" sz="1200" dirty="0" err="1">
                <a:latin typeface="Arial" panose="020B0604020202020204" pitchFamily="34" charset="0"/>
                <a:cs typeface="Arial" panose="020B0604020202020204" pitchFamily="34" charset="0"/>
              </a:rPr>
              <a:t>Delegacional</a:t>
            </a:r>
            <a:r>
              <a:rPr lang="fr-FR" sz="1200" dirty="0">
                <a:latin typeface="Arial" panose="020B0604020202020204" pitchFamily="34" charset="0"/>
                <a:cs typeface="Arial" panose="020B0604020202020204" pitchFamily="34" charset="0"/>
              </a:rPr>
              <a:t> Coahuila</a:t>
            </a:r>
            <a:endParaRPr lang="es-MX" sz="1200" dirty="0">
              <a:latin typeface="Arial" panose="020B0604020202020204" pitchFamily="34" charset="0"/>
              <a:cs typeface="Arial" panose="020B0604020202020204" pitchFamily="34" charset="0"/>
            </a:endParaRPr>
          </a:p>
          <a:p>
            <a:pPr marL="408940">
              <a:tabLst>
                <a:tab pos="1295400" algn="l"/>
              </a:tabLst>
            </a:pPr>
            <a:r>
              <a:rPr lang="fr-FR" sz="1200" dirty="0">
                <a:latin typeface="Arial" panose="020B0604020202020204" pitchFamily="34" charset="0"/>
                <a:cs typeface="Arial" panose="020B0604020202020204" pitchFamily="34" charset="0"/>
              </a:rPr>
              <a:t>2015-2016</a:t>
            </a:r>
            <a:endParaRPr lang="es-MX" sz="1200" dirty="0">
              <a:latin typeface="Arial" panose="020B0604020202020204" pitchFamily="34" charset="0"/>
              <a:cs typeface="Arial" panose="020B0604020202020204" pitchFamily="34" charset="0"/>
            </a:endParaRPr>
          </a:p>
          <a:p>
            <a:pPr marL="408940">
              <a:tabLst>
                <a:tab pos="1295400" algn="l"/>
              </a:tabLst>
            </a:pPr>
            <a:r>
              <a:rPr lang="fr-FR" sz="1200" dirty="0">
                <a:latin typeface="Arial" panose="020B0604020202020204" pitchFamily="34" charset="0"/>
                <a:cs typeface="Arial" panose="020B0604020202020204" pitchFamily="34" charset="0"/>
              </a:rPr>
              <a:t> </a:t>
            </a:r>
            <a:endParaRPr lang="es-MX" sz="1200" dirty="0">
              <a:latin typeface="Arial" panose="020B0604020202020204" pitchFamily="34" charset="0"/>
              <a:cs typeface="Arial" panose="020B0604020202020204" pitchFamily="34" charset="0"/>
            </a:endParaRPr>
          </a:p>
          <a:p>
            <a:pPr marL="342900" lvl="0" indent="-342900">
              <a:buFont typeface="Symbol" panose="05050102010706020507" pitchFamily="18" charset="2"/>
              <a:buChar char=""/>
              <a:tabLst>
                <a:tab pos="1295400" algn="l"/>
              </a:tabLst>
            </a:pPr>
            <a:r>
              <a:rPr lang="fr-FR" sz="1200" dirty="0" err="1">
                <a:latin typeface="Arial" panose="020B0604020202020204" pitchFamily="34" charset="0"/>
                <a:cs typeface="Arial" panose="020B0604020202020204" pitchFamily="34" charset="0"/>
              </a:rPr>
              <a:t>Encargado</a:t>
            </a:r>
            <a:r>
              <a:rPr lang="fr-FR" sz="1200" dirty="0">
                <a:latin typeface="Arial" panose="020B0604020202020204" pitchFamily="34" charset="0"/>
                <a:cs typeface="Arial" panose="020B0604020202020204" pitchFamily="34" charset="0"/>
              </a:rPr>
              <a:t> de la </a:t>
            </a:r>
            <a:r>
              <a:rPr lang="fr-FR" sz="1200" dirty="0" err="1">
                <a:latin typeface="Arial" panose="020B0604020202020204" pitchFamily="34" charset="0"/>
                <a:cs typeface="Arial" panose="020B0604020202020204" pitchFamily="34" charset="0"/>
              </a:rPr>
              <a:t>Coordinación</a:t>
            </a:r>
            <a:r>
              <a:rPr lang="fr-FR" sz="1200" dirty="0">
                <a:latin typeface="Arial" panose="020B0604020202020204" pitchFamily="34" charset="0"/>
                <a:cs typeface="Arial" panose="020B0604020202020204" pitchFamily="34" charset="0"/>
              </a:rPr>
              <a:t> de </a:t>
            </a:r>
            <a:r>
              <a:rPr lang="fr-FR" sz="1200" dirty="0" err="1">
                <a:latin typeface="Arial" panose="020B0604020202020204" pitchFamily="34" charset="0"/>
                <a:cs typeface="Arial" panose="020B0604020202020204" pitchFamily="34" charset="0"/>
              </a:rPr>
              <a:t>Planeacion</a:t>
            </a:r>
            <a:r>
              <a:rPr lang="fr-FR" sz="1200" dirty="0">
                <a:latin typeface="Arial" panose="020B0604020202020204" pitchFamily="34" charset="0"/>
                <a:cs typeface="Arial" panose="020B0604020202020204" pitchFamily="34" charset="0"/>
              </a:rPr>
              <a:t> y enlace </a:t>
            </a:r>
            <a:r>
              <a:rPr lang="fr-FR" sz="1200" dirty="0" err="1">
                <a:latin typeface="Arial" panose="020B0604020202020204" pitchFamily="34" charset="0"/>
                <a:cs typeface="Arial" panose="020B0604020202020204" pitchFamily="34" charset="0"/>
              </a:rPr>
              <a:t>institucional</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Delegacional</a:t>
            </a:r>
            <a:endParaRPr lang="es-MX" sz="1200" dirty="0">
              <a:latin typeface="Arial" panose="020B0604020202020204" pitchFamily="34" charset="0"/>
              <a:cs typeface="Arial" panose="020B0604020202020204" pitchFamily="34" charset="0"/>
            </a:endParaRPr>
          </a:p>
          <a:p>
            <a:pPr marL="457200">
              <a:tabLst>
                <a:tab pos="1295400" algn="l"/>
              </a:tabLst>
            </a:pPr>
            <a:r>
              <a:rPr lang="fr-FR" sz="1200" dirty="0">
                <a:latin typeface="Arial" panose="020B0604020202020204" pitchFamily="34" charset="0"/>
                <a:cs typeface="Arial" panose="020B0604020202020204" pitchFamily="34" charset="0"/>
              </a:rPr>
              <a:t>2016- 2017</a:t>
            </a:r>
            <a:endParaRPr lang="es-MX" sz="1200" dirty="0">
              <a:latin typeface="Arial" panose="020B0604020202020204" pitchFamily="34" charset="0"/>
              <a:cs typeface="Arial" panose="020B0604020202020204" pitchFamily="34" charset="0"/>
            </a:endParaRPr>
          </a:p>
          <a:p>
            <a:pPr marL="342900" lvl="0" indent="-342900">
              <a:buFont typeface="Symbol" panose="05050102010706020507" pitchFamily="18" charset="2"/>
              <a:buChar char=""/>
              <a:tabLst>
                <a:tab pos="1295400" algn="l"/>
              </a:tabLst>
            </a:pPr>
            <a:r>
              <a:rPr lang="fr-FR" sz="1200" dirty="0" err="1">
                <a:latin typeface="Arial" panose="020B0604020202020204" pitchFamily="34" charset="0"/>
                <a:cs typeface="Arial" panose="020B0604020202020204" pitchFamily="34" charset="0"/>
              </a:rPr>
              <a:t>Diseñador</a:t>
            </a:r>
            <a:r>
              <a:rPr lang="fr-FR" sz="1200" dirty="0">
                <a:latin typeface="Arial" panose="020B0604020202020204" pitchFamily="34" charset="0"/>
                <a:cs typeface="Arial" panose="020B0604020202020204" pitchFamily="34" charset="0"/>
              </a:rPr>
              <a:t> de </a:t>
            </a:r>
            <a:r>
              <a:rPr lang="fr-FR" sz="1200" dirty="0" err="1">
                <a:latin typeface="Arial" panose="020B0604020202020204" pitchFamily="34" charset="0"/>
                <a:cs typeface="Arial" panose="020B0604020202020204" pitchFamily="34" charset="0"/>
              </a:rPr>
              <a:t>contenidos</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del</a:t>
            </a:r>
            <a:r>
              <a:rPr lang="fr-FR" sz="1200" dirty="0">
                <a:latin typeface="Arial" panose="020B0604020202020204" pitchFamily="34" charset="0"/>
                <a:cs typeface="Arial" panose="020B0604020202020204" pitchFamily="34" charset="0"/>
              </a:rPr>
              <a:t> primer </a:t>
            </a:r>
            <a:r>
              <a:rPr lang="fr-FR" sz="1200" dirty="0" err="1">
                <a:latin typeface="Arial" panose="020B0604020202020204" pitchFamily="34" charset="0"/>
                <a:cs typeface="Arial" panose="020B0604020202020204" pitchFamily="34" charset="0"/>
              </a:rPr>
              <a:t>Diplomado</a:t>
            </a:r>
            <a:r>
              <a:rPr lang="fr-FR" sz="1200" dirty="0">
                <a:latin typeface="Arial" panose="020B0604020202020204" pitchFamily="34" charset="0"/>
                <a:cs typeface="Arial" panose="020B0604020202020204" pitchFamily="34" charset="0"/>
              </a:rPr>
              <a:t> para la </a:t>
            </a:r>
            <a:r>
              <a:rPr lang="fr-FR" sz="1200" dirty="0" err="1">
                <a:latin typeface="Arial" panose="020B0604020202020204" pitchFamily="34" charset="0"/>
                <a:cs typeface="Arial" panose="020B0604020202020204" pitchFamily="34" charset="0"/>
              </a:rPr>
              <a:t>formacion</a:t>
            </a:r>
            <a:r>
              <a:rPr lang="fr-FR" sz="1200" dirty="0">
                <a:latin typeface="Arial" panose="020B0604020202020204" pitchFamily="34" charset="0"/>
                <a:cs typeface="Arial" panose="020B0604020202020204" pitchFamily="34" charset="0"/>
              </a:rPr>
              <a:t> de </a:t>
            </a:r>
            <a:r>
              <a:rPr lang="fr-FR" sz="1200" dirty="0" err="1">
                <a:latin typeface="Arial" panose="020B0604020202020204" pitchFamily="34" charset="0"/>
                <a:cs typeface="Arial" panose="020B0604020202020204" pitchFamily="34" charset="0"/>
              </a:rPr>
              <a:t>Gestores</a:t>
            </a:r>
            <a:r>
              <a:rPr lang="fr-FR" sz="1200" dirty="0">
                <a:latin typeface="Arial" panose="020B0604020202020204" pitchFamily="34" charset="0"/>
                <a:cs typeface="Arial" panose="020B0604020202020204" pitchFamily="34" charset="0"/>
              </a:rPr>
              <a:t> en </a:t>
            </a:r>
            <a:r>
              <a:rPr lang="fr-FR" sz="1200" dirty="0" err="1">
                <a:latin typeface="Arial" panose="020B0604020202020204" pitchFamily="34" charset="0"/>
                <a:cs typeface="Arial" panose="020B0604020202020204" pitchFamily="34" charset="0"/>
              </a:rPr>
              <a:t>Calidad</a:t>
            </a:r>
            <a:r>
              <a:rPr lang="fr-FR" sz="1200" dirty="0">
                <a:latin typeface="Arial" panose="020B0604020202020204" pitchFamily="34" charset="0"/>
                <a:cs typeface="Arial" panose="020B0604020202020204" pitchFamily="34" charset="0"/>
              </a:rPr>
              <a:t> a </a:t>
            </a:r>
            <a:r>
              <a:rPr lang="fr-FR" sz="1200" dirty="0" err="1">
                <a:latin typeface="Arial" panose="020B0604020202020204" pitchFamily="34" charset="0"/>
                <a:cs typeface="Arial" panose="020B0604020202020204" pitchFamily="34" charset="0"/>
              </a:rPr>
              <a:t>nivel</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Nacional</a:t>
            </a:r>
            <a:r>
              <a:rPr lang="fr-FR" sz="1200" dirty="0">
                <a:latin typeface="Arial" panose="020B0604020202020204" pitchFamily="34" charset="0"/>
                <a:cs typeface="Arial" panose="020B0604020202020204" pitchFamily="34" charset="0"/>
              </a:rPr>
              <a:t> IMSS</a:t>
            </a:r>
            <a:endParaRPr lang="es-MX" sz="1200" dirty="0">
              <a:latin typeface="Arial" panose="020B0604020202020204" pitchFamily="34" charset="0"/>
              <a:cs typeface="Arial" panose="020B0604020202020204" pitchFamily="34" charset="0"/>
            </a:endParaRPr>
          </a:p>
          <a:p>
            <a:pPr marL="457200">
              <a:tabLst>
                <a:tab pos="1295400" algn="l"/>
              </a:tabLst>
            </a:pPr>
            <a:r>
              <a:rPr lang="fr-FR" sz="1200" dirty="0">
                <a:latin typeface="Arial" panose="020B0604020202020204" pitchFamily="34" charset="0"/>
                <a:cs typeface="Arial" panose="020B0604020202020204" pitchFamily="34" charset="0"/>
              </a:rPr>
              <a:t>2017- 2018</a:t>
            </a:r>
            <a:endParaRPr lang="es-MX" sz="1200" dirty="0">
              <a:latin typeface="Arial" panose="020B0604020202020204" pitchFamily="34" charset="0"/>
              <a:cs typeface="Arial" panose="020B0604020202020204" pitchFamily="34" charset="0"/>
            </a:endParaRPr>
          </a:p>
          <a:p>
            <a:pPr marL="342900" lvl="0" indent="-342900">
              <a:buFont typeface="Symbol" panose="05050102010706020507" pitchFamily="18" charset="2"/>
              <a:buChar char=""/>
              <a:tabLst>
                <a:tab pos="1295400" algn="l"/>
              </a:tabLst>
            </a:pPr>
            <a:r>
              <a:rPr lang="fr-FR" sz="1200" dirty="0" err="1">
                <a:latin typeface="Arial" panose="020B0604020202020204" pitchFamily="34" charset="0"/>
                <a:cs typeface="Arial" panose="020B0604020202020204" pitchFamily="34" charset="0"/>
              </a:rPr>
              <a:t>Coordinador</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Estatal</a:t>
            </a:r>
            <a:r>
              <a:rPr lang="fr-FR" sz="1200" dirty="0">
                <a:latin typeface="Arial" panose="020B0604020202020204" pitchFamily="34" charset="0"/>
                <a:cs typeface="Arial" panose="020B0604020202020204" pitchFamily="34" charset="0"/>
              </a:rPr>
              <a:t> de </a:t>
            </a:r>
            <a:r>
              <a:rPr lang="fr-FR" sz="1200" dirty="0" err="1">
                <a:latin typeface="Arial" panose="020B0604020202020204" pitchFamily="34" charset="0"/>
                <a:cs typeface="Arial" panose="020B0604020202020204" pitchFamily="34" charset="0"/>
              </a:rPr>
              <a:t>Calidad</a:t>
            </a:r>
            <a:r>
              <a:rPr lang="fr-FR" sz="1200" dirty="0">
                <a:latin typeface="Arial" panose="020B0604020202020204" pitchFamily="34" charset="0"/>
                <a:cs typeface="Arial" panose="020B0604020202020204" pitchFamily="34" charset="0"/>
              </a:rPr>
              <a:t> y </a:t>
            </a:r>
            <a:r>
              <a:rPr lang="fr-FR" sz="1200" dirty="0" err="1">
                <a:latin typeface="Arial" panose="020B0604020202020204" pitchFamily="34" charset="0"/>
                <a:cs typeface="Arial" panose="020B0604020202020204" pitchFamily="34" charset="0"/>
              </a:rPr>
              <a:t>Certificación</a:t>
            </a:r>
            <a:r>
              <a:rPr lang="fr-FR" sz="1200" dirty="0">
                <a:latin typeface="Arial" panose="020B0604020202020204" pitchFamily="34" charset="0"/>
                <a:cs typeface="Arial" panose="020B0604020202020204" pitchFamily="34" charset="0"/>
              </a:rPr>
              <a:t> de </a:t>
            </a:r>
            <a:r>
              <a:rPr lang="fr-FR" sz="1200" dirty="0" err="1">
                <a:latin typeface="Arial" panose="020B0604020202020204" pitchFamily="34" charset="0"/>
                <a:cs typeface="Arial" panose="020B0604020202020204" pitchFamily="34" charset="0"/>
              </a:rPr>
              <a:t>Hospitales</a:t>
            </a:r>
            <a:endParaRPr lang="es-MX" sz="1200" dirty="0">
              <a:latin typeface="Arial" panose="020B0604020202020204" pitchFamily="34" charset="0"/>
              <a:cs typeface="Arial" panose="020B0604020202020204" pitchFamily="34" charset="0"/>
            </a:endParaRPr>
          </a:p>
          <a:p>
            <a:pPr marL="457200">
              <a:tabLst>
                <a:tab pos="1295400" algn="l"/>
              </a:tabLst>
            </a:pPr>
            <a:r>
              <a:rPr lang="fr-FR" sz="1200" dirty="0" err="1">
                <a:latin typeface="Arial" panose="020B0604020202020204" pitchFamily="34" charset="0"/>
                <a:cs typeface="Arial" panose="020B0604020202020204" pitchFamily="34" charset="0"/>
              </a:rPr>
              <a:t>Servicios</a:t>
            </a:r>
            <a:r>
              <a:rPr lang="fr-FR" sz="1200" dirty="0">
                <a:latin typeface="Arial" panose="020B0604020202020204" pitchFamily="34" charset="0"/>
                <a:cs typeface="Arial" panose="020B0604020202020204" pitchFamily="34" charset="0"/>
              </a:rPr>
              <a:t> de </a:t>
            </a:r>
            <a:r>
              <a:rPr lang="fr-FR" sz="1200" dirty="0" err="1">
                <a:latin typeface="Arial" panose="020B0604020202020204" pitchFamily="34" charset="0"/>
                <a:cs typeface="Arial" panose="020B0604020202020204" pitchFamily="34" charset="0"/>
              </a:rPr>
              <a:t>Salud</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del</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Estado</a:t>
            </a:r>
            <a:endParaRPr lang="es-MX" sz="1200" dirty="0">
              <a:latin typeface="Arial" panose="020B0604020202020204" pitchFamily="34" charset="0"/>
              <a:cs typeface="Arial" panose="020B0604020202020204" pitchFamily="34" charset="0"/>
            </a:endParaRPr>
          </a:p>
          <a:p>
            <a:pPr marL="457200">
              <a:tabLst>
                <a:tab pos="1295400" algn="l"/>
              </a:tabLst>
            </a:pPr>
            <a:r>
              <a:rPr lang="fr-FR" sz="1200" dirty="0">
                <a:latin typeface="Arial" panose="020B0604020202020204" pitchFamily="34" charset="0"/>
                <a:cs typeface="Arial" panose="020B0604020202020204" pitchFamily="34" charset="0"/>
              </a:rPr>
              <a:t>2018-2022</a:t>
            </a:r>
            <a:endParaRPr lang="es-MX" sz="1200" dirty="0">
              <a:latin typeface="Arial" panose="020B0604020202020204" pitchFamily="34" charset="0"/>
              <a:cs typeface="Arial" panose="020B0604020202020204" pitchFamily="34" charset="0"/>
            </a:endParaRPr>
          </a:p>
          <a:p>
            <a:pPr marL="408305">
              <a:lnSpc>
                <a:spcPct val="115000"/>
              </a:lnSpc>
              <a:spcAft>
                <a:spcPts val="1000"/>
              </a:spcAft>
              <a:tabLst>
                <a:tab pos="3771900" algn="l"/>
              </a:tabLst>
            </a:pPr>
            <a:endParaRPr lang="es-MX" sz="1200"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4A80908C-A3B4-4D9B-B5B2-60697F4B477E}"/>
              </a:ext>
            </a:extLst>
          </p:cNvPr>
          <p:cNvPicPr/>
          <p:nvPr/>
        </p:nvPicPr>
        <p:blipFill rotWithShape="1">
          <a:blip r:embed="rId4">
            <a:extLst>
              <a:ext uri="{28A0092B-C50C-407E-A947-70E740481C1C}">
                <a14:useLocalDpi xmlns:a14="http://schemas.microsoft.com/office/drawing/2010/main" val="0"/>
              </a:ext>
            </a:extLst>
          </a:blip>
          <a:srcRect l="71232"/>
          <a:stretch/>
        </p:blipFill>
        <p:spPr bwMode="auto">
          <a:xfrm>
            <a:off x="5218109" y="215321"/>
            <a:ext cx="1471791" cy="807792"/>
          </a:xfrm>
          <a:prstGeom prst="rect">
            <a:avLst/>
          </a:prstGeom>
          <a:noFill/>
          <a:ln>
            <a:noFill/>
          </a:ln>
        </p:spPr>
      </p:pic>
    </p:spTree>
    <p:extLst>
      <p:ext uri="{BB962C8B-B14F-4D97-AF65-F5344CB8AC3E}">
        <p14:creationId xmlns:p14="http://schemas.microsoft.com/office/powerpoint/2010/main" val="4030940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2">
            <a:extLst>
              <a:ext uri="{FF2B5EF4-FFF2-40B4-BE49-F238E27FC236}">
                <a16:creationId xmlns:a16="http://schemas.microsoft.com/office/drawing/2014/main" id="{43582D72-2D93-47CB-ACC1-0E04E7DC07E6}"/>
              </a:ext>
            </a:extLst>
          </p:cNvPr>
          <p:cNvPicPr>
            <a:picLocks noChangeArrowheads="1"/>
          </p:cNvPicPr>
          <p:nvPr/>
        </p:nvPicPr>
        <p:blipFill rotWithShape="1">
          <a:blip r:embed="rId2">
            <a:extLst>
              <a:ext uri="{28A0092B-C50C-407E-A947-70E740481C1C}">
                <a14:useLocalDpi xmlns:a14="http://schemas.microsoft.com/office/drawing/2010/main" val="0"/>
              </a:ext>
            </a:extLst>
          </a:blip>
          <a:srcRect r="54657"/>
          <a:stretch/>
        </p:blipFill>
        <p:spPr bwMode="auto">
          <a:xfrm>
            <a:off x="139149" y="258417"/>
            <a:ext cx="2385647" cy="9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09562E61-DD9F-4ACE-AD72-D81005A6A4A0}"/>
              </a:ext>
            </a:extLst>
          </p:cNvPr>
          <p:cNvPicPr>
            <a:picLocks noChangeAspect="1"/>
          </p:cNvPicPr>
          <p:nvPr/>
        </p:nvPicPr>
        <p:blipFill rotWithShape="1">
          <a:blip r:embed="rId3"/>
          <a:srcRect l="39216" t="85865" r="41812" b="12280"/>
          <a:stretch/>
        </p:blipFill>
        <p:spPr>
          <a:xfrm flipV="1">
            <a:off x="12185" y="10676121"/>
            <a:ext cx="6858000" cy="1515878"/>
          </a:xfrm>
          <a:prstGeom prst="rect">
            <a:avLst/>
          </a:prstGeom>
        </p:spPr>
      </p:pic>
      <p:sp>
        <p:nvSpPr>
          <p:cNvPr id="5" name="CuadroTexto 4">
            <a:extLst>
              <a:ext uri="{FF2B5EF4-FFF2-40B4-BE49-F238E27FC236}">
                <a16:creationId xmlns:a16="http://schemas.microsoft.com/office/drawing/2014/main" id="{B371268B-0B8E-4DA2-9C0D-E261FD0D48D5}"/>
              </a:ext>
            </a:extLst>
          </p:cNvPr>
          <p:cNvSpPr txBox="1"/>
          <p:nvPr/>
        </p:nvSpPr>
        <p:spPr>
          <a:xfrm>
            <a:off x="1230207" y="1207842"/>
            <a:ext cx="4397583" cy="1200329"/>
          </a:xfrm>
          <a:prstGeom prst="rect">
            <a:avLst/>
          </a:prstGeom>
          <a:noFill/>
        </p:spPr>
        <p:txBody>
          <a:bodyPr wrap="square" rtlCol="0">
            <a:spAutoFit/>
          </a:bodyPr>
          <a:lstStyle/>
          <a:p>
            <a:pPr algn="ctr"/>
            <a:r>
              <a:rPr lang="es-ES_tradnl" b="1" dirty="0">
                <a:latin typeface="Arial" panose="020B0604020202020204" pitchFamily="34" charset="0"/>
                <a:cs typeface="Arial" panose="020B0604020202020204" pitchFamily="34" charset="0"/>
              </a:rPr>
              <a:t>Dra. Ángela María González García</a:t>
            </a:r>
          </a:p>
          <a:p>
            <a:pPr algn="ctr"/>
            <a:r>
              <a:rPr lang="es-MX" dirty="0">
                <a:latin typeface="Arial" panose="020B0604020202020204" pitchFamily="34" charset="0"/>
                <a:cs typeface="Arial" panose="020B0604020202020204" pitchFamily="34" charset="0"/>
              </a:rPr>
              <a:t>Subdirectora de Enseñanza e Investigación</a:t>
            </a:r>
          </a:p>
          <a:p>
            <a:pPr algn="ctr"/>
            <a:endParaRPr lang="es-MX"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4C013627-2CF2-4B39-9FCD-0F1023E0789F}"/>
              </a:ext>
            </a:extLst>
          </p:cNvPr>
          <p:cNvPicPr/>
          <p:nvPr/>
        </p:nvPicPr>
        <p:blipFill rotWithShape="1">
          <a:blip r:embed="rId4">
            <a:extLst>
              <a:ext uri="{28A0092B-C50C-407E-A947-70E740481C1C}">
                <a14:useLocalDpi xmlns:a14="http://schemas.microsoft.com/office/drawing/2010/main" val="0"/>
              </a:ext>
            </a:extLst>
          </a:blip>
          <a:srcRect l="71232"/>
          <a:stretch/>
        </p:blipFill>
        <p:spPr bwMode="auto">
          <a:xfrm>
            <a:off x="5218109" y="215321"/>
            <a:ext cx="1471791" cy="807792"/>
          </a:xfrm>
          <a:prstGeom prst="rect">
            <a:avLst/>
          </a:prstGeom>
          <a:noFill/>
          <a:ln>
            <a:noFill/>
          </a:ln>
        </p:spPr>
      </p:pic>
      <p:sp>
        <p:nvSpPr>
          <p:cNvPr id="10" name="CuadroTexto 9">
            <a:extLst>
              <a:ext uri="{FF2B5EF4-FFF2-40B4-BE49-F238E27FC236}">
                <a16:creationId xmlns:a16="http://schemas.microsoft.com/office/drawing/2014/main" id="{9C37C921-4CE2-4C7C-A871-DC17F27F95B5}"/>
              </a:ext>
            </a:extLst>
          </p:cNvPr>
          <p:cNvSpPr txBox="1"/>
          <p:nvPr/>
        </p:nvSpPr>
        <p:spPr>
          <a:xfrm>
            <a:off x="139149" y="2209100"/>
            <a:ext cx="6658897" cy="9791848"/>
          </a:xfrm>
          <a:prstGeom prst="rect">
            <a:avLst/>
          </a:prstGeom>
          <a:noFill/>
        </p:spPr>
        <p:txBody>
          <a:bodyPr wrap="square" rtlCol="0">
            <a:spAutoFit/>
          </a:bodyPr>
          <a:lstStyle/>
          <a:p>
            <a:pPr>
              <a:lnSpc>
                <a:spcPct val="115000"/>
              </a:lnSpc>
              <a:spcAft>
                <a:spcPts val="1000"/>
              </a:spcAft>
            </a:pPr>
            <a:r>
              <a:rPr lang="es-ES" sz="1200" b="1" dirty="0">
                <a:latin typeface="Arial" panose="020B0604020202020204" pitchFamily="34" charset="0"/>
                <a:cs typeface="Arial" panose="020B0604020202020204" pitchFamily="34" charset="0"/>
              </a:rPr>
              <a:t>Formación Académica</a:t>
            </a:r>
          </a:p>
          <a:p>
            <a:pPr>
              <a:lnSpc>
                <a:spcPct val="115000"/>
              </a:lnSpc>
              <a:spcAft>
                <a:spcPts val="1000"/>
              </a:spcAft>
            </a:pPr>
            <a:r>
              <a:rPr lang="es-ES" sz="1200" dirty="0">
                <a:latin typeface="Arial" panose="020B0604020202020204" pitchFamily="34" charset="0"/>
                <a:cs typeface="Arial" panose="020B0604020202020204" pitchFamily="34" charset="0"/>
              </a:rPr>
              <a:t>2022/05-actualmente </a:t>
            </a:r>
          </a:p>
          <a:p>
            <a:pPr>
              <a:spcAft>
                <a:spcPts val="1000"/>
              </a:spcAft>
            </a:pPr>
            <a:r>
              <a:rPr lang="es-ES" sz="1200" dirty="0">
                <a:latin typeface="Arial" panose="020B0604020202020204" pitchFamily="34" charset="0"/>
                <a:cs typeface="Arial" panose="020B0604020202020204" pitchFamily="34" charset="0"/>
              </a:rPr>
              <a:t>Neurociencias, Diplomado de Posgrado en Neuropediatría y Rehabilitación Neuropsicológica.</a:t>
            </a:r>
          </a:p>
          <a:p>
            <a:pPr>
              <a:lnSpc>
                <a:spcPct val="115000"/>
              </a:lnSpc>
              <a:spcAft>
                <a:spcPts val="1000"/>
              </a:spcAft>
            </a:pPr>
            <a:r>
              <a:rPr lang="es-ES" sz="1200" dirty="0">
                <a:latin typeface="Arial" panose="020B0604020202020204" pitchFamily="34" charset="0"/>
                <a:cs typeface="Arial" panose="020B0604020202020204" pitchFamily="34" charset="0"/>
              </a:rPr>
              <a:t>2015/08-2017/08 Administración, Maestría en Gestión de Servicios de Salud</a:t>
            </a:r>
          </a:p>
          <a:p>
            <a:pPr>
              <a:lnSpc>
                <a:spcPct val="115000"/>
              </a:lnSpc>
              <a:spcAft>
                <a:spcPts val="1000"/>
              </a:spcAft>
            </a:pPr>
            <a:r>
              <a:rPr lang="es-ES" sz="1200" dirty="0">
                <a:latin typeface="Arial" panose="020B0604020202020204" pitchFamily="34" charset="0"/>
                <a:cs typeface="Arial" panose="020B0604020202020204" pitchFamily="34" charset="0"/>
              </a:rPr>
              <a:t>2004/08-2011/02 Medicina, Médico cirujano y Partero</a:t>
            </a:r>
          </a:p>
          <a:p>
            <a:pPr>
              <a:lnSpc>
                <a:spcPct val="115000"/>
              </a:lnSpc>
              <a:spcAft>
                <a:spcPts val="1000"/>
              </a:spcAft>
            </a:pPr>
            <a:r>
              <a:rPr lang="es-ES" sz="1200" b="1" dirty="0">
                <a:latin typeface="Arial" panose="020B0604020202020204" pitchFamily="34" charset="0"/>
                <a:cs typeface="Arial" panose="020B0604020202020204" pitchFamily="34" charset="0"/>
              </a:rPr>
              <a:t>Experiencia Laboral</a:t>
            </a:r>
          </a:p>
          <a:p>
            <a:pPr marL="171450" indent="-171450">
              <a:lnSpc>
                <a:spcPct val="115000"/>
              </a:lnSpc>
              <a:spcAft>
                <a:spcPts val="1000"/>
              </a:spcAft>
              <a:buFont typeface="Arial" panose="020B0604020202020204" pitchFamily="34" charset="0"/>
              <a:buChar char="•"/>
            </a:pPr>
            <a:r>
              <a:rPr lang="es-ES" sz="1200" dirty="0">
                <a:latin typeface="Arial" panose="020B0604020202020204" pitchFamily="34" charset="0"/>
                <a:cs typeface="Arial" panose="020B0604020202020204" pitchFamily="34" charset="0"/>
              </a:rPr>
              <a:t>2019/06-actualmente </a:t>
            </a:r>
          </a:p>
          <a:p>
            <a:pPr>
              <a:lnSpc>
                <a:spcPct val="115000"/>
              </a:lnSpc>
              <a:spcAft>
                <a:spcPts val="1000"/>
              </a:spcAft>
            </a:pPr>
            <a:r>
              <a:rPr lang="es-ES" sz="1200" dirty="0">
                <a:latin typeface="Arial" panose="020B0604020202020204" pitchFamily="34" charset="0"/>
                <a:cs typeface="Arial" panose="020B0604020202020204" pitchFamily="34" charset="0"/>
              </a:rPr>
              <a:t>Subdirectora de Enseñanza e Investigación Secretaria de Salud de Coahuila</a:t>
            </a:r>
          </a:p>
          <a:p>
            <a:pPr>
              <a:lnSpc>
                <a:spcPct val="115000"/>
              </a:lnSpc>
              <a:spcAft>
                <a:spcPts val="1000"/>
              </a:spcAft>
            </a:pPr>
            <a:r>
              <a:rPr lang="es-ES" sz="1200" dirty="0">
                <a:latin typeface="Arial" panose="020B0604020202020204" pitchFamily="34" charset="0"/>
                <a:cs typeface="Arial" panose="020B0604020202020204" pitchFamily="34" charset="0"/>
              </a:rPr>
              <a:t>Desarrollo de las funciones administrativas, gestión y actividades relacionadas a la formación de recursos humanos en salud, capacitación e investigación.</a:t>
            </a:r>
          </a:p>
          <a:p>
            <a:pPr>
              <a:lnSpc>
                <a:spcPct val="115000"/>
              </a:lnSpc>
              <a:spcAft>
                <a:spcPts val="1000"/>
              </a:spcAft>
            </a:pPr>
            <a:r>
              <a:rPr lang="es-ES" sz="1200" dirty="0">
                <a:latin typeface="Arial" panose="020B0604020202020204" pitchFamily="34" charset="0"/>
                <a:cs typeface="Arial" panose="020B0604020202020204" pitchFamily="34" charset="0"/>
              </a:rPr>
              <a:t>Dirección, supervisión y planificación de las funciones desempeñadas por los equipos de trabajo con apego a las tareas asignadas, desarrollándolas en cumplimiento de las normas y procedimientos establecidos por la dependencia.</a:t>
            </a:r>
          </a:p>
          <a:p>
            <a:pPr>
              <a:lnSpc>
                <a:spcPct val="115000"/>
              </a:lnSpc>
              <a:spcAft>
                <a:spcPts val="1000"/>
              </a:spcAft>
            </a:pPr>
            <a:r>
              <a:rPr lang="es-ES" sz="1200" dirty="0">
                <a:latin typeface="Arial" panose="020B0604020202020204" pitchFamily="34" charset="0"/>
                <a:cs typeface="Arial" panose="020B0604020202020204" pitchFamily="34" charset="0"/>
              </a:rPr>
              <a:t>Innovación y mejora de los procedimientos y uso de tecnologías en beneficio de los procesos institucionales. </a:t>
            </a:r>
          </a:p>
          <a:p>
            <a:pPr marL="171450" indent="-171450">
              <a:lnSpc>
                <a:spcPct val="115000"/>
              </a:lnSpc>
              <a:spcAft>
                <a:spcPts val="1000"/>
              </a:spcAft>
              <a:buFont typeface="Arial" panose="020B0604020202020204" pitchFamily="34" charset="0"/>
              <a:buChar char="•"/>
            </a:pPr>
            <a:r>
              <a:rPr lang="es-ES" sz="1200" dirty="0">
                <a:latin typeface="Arial" panose="020B0604020202020204" pitchFamily="34" charset="0"/>
                <a:cs typeface="Arial" panose="020B0604020202020204" pitchFamily="34" charset="0"/>
              </a:rPr>
              <a:t>2015/04-2019/05</a:t>
            </a:r>
          </a:p>
          <a:p>
            <a:pPr>
              <a:lnSpc>
                <a:spcPct val="115000"/>
              </a:lnSpc>
              <a:spcAft>
                <a:spcPts val="1000"/>
              </a:spcAft>
            </a:pPr>
            <a:r>
              <a:rPr lang="es-ES" sz="1200" dirty="0">
                <a:latin typeface="Arial" panose="020B0604020202020204" pitchFamily="34" charset="0"/>
                <a:cs typeface="Arial" panose="020B0604020202020204" pitchFamily="34" charset="0"/>
              </a:rPr>
              <a:t>Coordinador Médico Estatal del Programa PROSPERA, componente de Salud</a:t>
            </a:r>
          </a:p>
          <a:p>
            <a:pPr>
              <a:lnSpc>
                <a:spcPct val="115000"/>
              </a:lnSpc>
              <a:spcAft>
                <a:spcPts val="1000"/>
              </a:spcAft>
            </a:pPr>
            <a:r>
              <a:rPr lang="es-ES" sz="1200" dirty="0">
                <a:latin typeface="Arial" panose="020B0604020202020204" pitchFamily="34" charset="0"/>
                <a:cs typeface="Arial" panose="020B0604020202020204" pitchFamily="34" charset="0"/>
              </a:rPr>
              <a:t>Gestión eficaz de proyectos y presupuestos asignados, supervisión y desarrollo de las tareas desempeñadas por los equipos de trabajo.</a:t>
            </a:r>
          </a:p>
          <a:p>
            <a:pPr>
              <a:lnSpc>
                <a:spcPct val="115000"/>
              </a:lnSpc>
              <a:spcAft>
                <a:spcPts val="1000"/>
              </a:spcAft>
            </a:pPr>
            <a:r>
              <a:rPr lang="es-ES" sz="1200" dirty="0">
                <a:latin typeface="Arial" panose="020B0604020202020204" pitchFamily="34" charset="0"/>
                <a:cs typeface="Arial" panose="020B0604020202020204" pitchFamily="34" charset="0"/>
              </a:rPr>
              <a:t>Trabajo y coordinación de equipos de las estrategias del programa para permitir el cumplimiento de objetivos.</a:t>
            </a:r>
          </a:p>
          <a:p>
            <a:pPr>
              <a:lnSpc>
                <a:spcPct val="115000"/>
              </a:lnSpc>
              <a:spcAft>
                <a:spcPts val="1000"/>
              </a:spcAft>
            </a:pPr>
            <a:r>
              <a:rPr lang="es-ES" sz="1200" dirty="0">
                <a:latin typeface="Arial" panose="020B0604020202020204" pitchFamily="34" charset="0"/>
                <a:cs typeface="Arial" panose="020B0604020202020204" pitchFamily="34" charset="0"/>
              </a:rPr>
              <a:t>Detección y resolución de incidencias de acuerdo a los procedimientos estrategias especificas encaminadas a la mejora de la atención de beneficios del programa.</a:t>
            </a:r>
          </a:p>
          <a:p>
            <a:pPr marL="171450" indent="-171450">
              <a:lnSpc>
                <a:spcPct val="115000"/>
              </a:lnSpc>
              <a:spcAft>
                <a:spcPts val="1000"/>
              </a:spcAft>
              <a:buFont typeface="Arial" panose="020B0604020202020204" pitchFamily="34" charset="0"/>
              <a:buChar char="•"/>
            </a:pPr>
            <a:r>
              <a:rPr lang="es-ES" sz="1200" dirty="0">
                <a:latin typeface="Arial" panose="020B0604020202020204" pitchFamily="34" charset="0"/>
                <a:cs typeface="Arial" panose="020B0604020202020204" pitchFamily="34" charset="0"/>
              </a:rPr>
              <a:t>2013/07-2015/03</a:t>
            </a:r>
          </a:p>
          <a:p>
            <a:pPr>
              <a:lnSpc>
                <a:spcPct val="115000"/>
              </a:lnSpc>
              <a:spcAft>
                <a:spcPts val="1000"/>
              </a:spcAft>
            </a:pPr>
            <a:r>
              <a:rPr lang="es-ES" sz="1200" dirty="0">
                <a:latin typeface="Arial" panose="020B0604020202020204" pitchFamily="34" charset="0"/>
                <a:cs typeface="Arial" panose="020B0604020202020204" pitchFamily="34" charset="0"/>
              </a:rPr>
              <a:t>Coordinador Médico de Gastos Médicos Mayores AXA Seguros, Saltillo</a:t>
            </a:r>
          </a:p>
          <a:p>
            <a:pPr>
              <a:lnSpc>
                <a:spcPct val="115000"/>
              </a:lnSpc>
              <a:spcAft>
                <a:spcPts val="1000"/>
              </a:spcAft>
            </a:pPr>
            <a:r>
              <a:rPr lang="es-ES" sz="1200" dirty="0">
                <a:latin typeface="Arial" panose="020B0604020202020204" pitchFamily="34" charset="0"/>
                <a:cs typeface="Arial" panose="020B0604020202020204" pitchFamily="34" charset="0"/>
              </a:rPr>
              <a:t>Atención al cliente y gestión de procedimientos, consultas y problemáticas de los clientes con calidad.</a:t>
            </a:r>
          </a:p>
          <a:p>
            <a:pPr>
              <a:lnSpc>
                <a:spcPct val="115000"/>
              </a:lnSpc>
              <a:spcAft>
                <a:spcPts val="1000"/>
              </a:spcAft>
            </a:pPr>
            <a:endParaRPr lang="es-ES" sz="1200" dirty="0">
              <a:latin typeface="Arial" panose="020B0604020202020204" pitchFamily="34" charset="0"/>
              <a:cs typeface="Arial" panose="020B0604020202020204" pitchFamily="34" charset="0"/>
            </a:endParaRPr>
          </a:p>
          <a:p>
            <a:pPr>
              <a:lnSpc>
                <a:spcPct val="115000"/>
              </a:lnSpc>
              <a:spcAft>
                <a:spcPts val="1000"/>
              </a:spcAft>
            </a:pPr>
            <a:endParaRPr lang="es-ES" sz="1200" dirty="0">
              <a:latin typeface="Arial" panose="020B0604020202020204" pitchFamily="34" charset="0"/>
              <a:cs typeface="Arial" panose="020B0604020202020204" pitchFamily="34" charset="0"/>
            </a:endParaRPr>
          </a:p>
          <a:p>
            <a:pPr>
              <a:lnSpc>
                <a:spcPct val="115000"/>
              </a:lnSpc>
              <a:spcAft>
                <a:spcPts val="1000"/>
              </a:spcAft>
            </a:pPr>
            <a:endParaRPr lang="es-ES" sz="1200" dirty="0">
              <a:latin typeface="Arial" panose="020B0604020202020204" pitchFamily="34" charset="0"/>
              <a:cs typeface="Arial" panose="020B0604020202020204" pitchFamily="34" charset="0"/>
            </a:endParaRPr>
          </a:p>
          <a:p>
            <a:pPr>
              <a:lnSpc>
                <a:spcPct val="115000"/>
              </a:lnSpc>
              <a:spcAft>
                <a:spcPts val="1000"/>
              </a:spcAft>
            </a:pPr>
            <a:endParaRPr lang="es-MX" sz="1200" b="1" dirty="0">
              <a:latin typeface="Arial" panose="020B0604020202020204" pitchFamily="34" charset="0"/>
              <a:cs typeface="Arial" panose="020B0604020202020204" pitchFamily="34" charset="0"/>
            </a:endParaRPr>
          </a:p>
          <a:p>
            <a:pPr marL="408305">
              <a:lnSpc>
                <a:spcPct val="115000"/>
              </a:lnSpc>
              <a:spcAft>
                <a:spcPts val="1000"/>
              </a:spcAft>
              <a:tabLst>
                <a:tab pos="3771900" algn="l"/>
              </a:tabLst>
            </a:pPr>
            <a:endParaRPr lang="es-MX"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571034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711</TotalTime>
  <Words>4888</Words>
  <Application>Microsoft Office PowerPoint</Application>
  <PresentationFormat>Panorámica</PresentationFormat>
  <Paragraphs>515</Paragraphs>
  <Slides>20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20</vt:i4>
      </vt:variant>
    </vt:vector>
  </HeadingPairs>
  <TitlesOfParts>
    <vt:vector size="27" baseType="lpstr">
      <vt:lpstr>Arial</vt:lpstr>
      <vt:lpstr>Calibri</vt:lpstr>
      <vt:lpstr>Calibri Light</vt:lpstr>
      <vt:lpstr>Helvetica</vt:lpstr>
      <vt:lpstr>Symbol</vt:lpstr>
      <vt:lpstr>Tahoma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Rhumanos</dc:creator>
  <cp:lastModifiedBy>Claudia Delia Morales Guerrero</cp:lastModifiedBy>
  <cp:revision>85</cp:revision>
  <dcterms:created xsi:type="dcterms:W3CDTF">2024-03-01T17:44:05Z</dcterms:created>
  <dcterms:modified xsi:type="dcterms:W3CDTF">2024-04-05T17:29:10Z</dcterms:modified>
</cp:coreProperties>
</file>